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60" r:id="rId5"/>
    <p:sldId id="261" r:id="rId6"/>
    <p:sldId id="262" r:id="rId7"/>
    <p:sldId id="266" r:id="rId8"/>
    <p:sldId id="264" r:id="rId9"/>
    <p:sldId id="265" r:id="rId10"/>
    <p:sldId id="272" r:id="rId11"/>
    <p:sldId id="273" r:id="rId12"/>
    <p:sldId id="274" r:id="rId13"/>
    <p:sldId id="267" r:id="rId14"/>
    <p:sldId id="278" r:id="rId15"/>
    <p:sldId id="277" r:id="rId16"/>
    <p:sldId id="269" r:id="rId17"/>
    <p:sldId id="27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ABC503-8B9E-412F-9DBE-5DD5E0447725}" v="105" dt="2024-10-12T13:54:30.2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732"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D83A75-5710-43A3-84C4-25686BDB3E6E}" type="doc">
      <dgm:prSet loTypeId="urn:microsoft.com/office/officeart/2016/7/layout/LinearBlockProcessNumbered" loCatId="process" qsTypeId="urn:microsoft.com/office/officeart/2005/8/quickstyle/simple1" qsCatId="simple" csTypeId="urn:microsoft.com/office/officeart/2005/8/colors/accent1_2" csCatId="accent1" phldr="1"/>
      <dgm:spPr/>
      <dgm:t>
        <a:bodyPr/>
        <a:lstStyle/>
        <a:p>
          <a:endParaRPr lang="en-US"/>
        </a:p>
      </dgm:t>
    </dgm:pt>
    <dgm:pt modelId="{C328B328-C7B2-496E-8462-40D85D9BA5FD}">
      <dgm:prSet/>
      <dgm:spPr>
        <a:solidFill>
          <a:schemeClr val="accent1"/>
        </a:solidFill>
      </dgm:spPr>
      <dgm:t>
        <a:bodyPr/>
        <a:lstStyle/>
        <a:p>
          <a:pPr algn="just"/>
          <a:r>
            <a:rPr lang="es-MX" dirty="0">
              <a:latin typeface="Calibri" panose="020F0502020204030204" pitchFamily="34" charset="0"/>
              <a:cs typeface="Calibri" panose="020F0502020204030204" pitchFamily="34" charset="0"/>
            </a:rPr>
            <a:t>¿Cuál es la región (de las mencionadas) que realiza más trabajo remoto?</a:t>
          </a:r>
        </a:p>
        <a:p>
          <a:pPr algn="just"/>
          <a:r>
            <a:rPr lang="es-MX" dirty="0">
              <a:solidFill>
                <a:srgbClr val="0033CC"/>
              </a:solidFill>
              <a:latin typeface="Calibri" panose="020F0502020204030204" pitchFamily="34" charset="0"/>
              <a:cs typeface="Calibri" panose="020F0502020204030204" pitchFamily="34" charset="0"/>
            </a:rPr>
            <a:t>Las personas que más trabajo remoto realizan se encuentran en África, seguido de Asia y Oceanía</a:t>
          </a:r>
          <a:endParaRPr lang="en-US" dirty="0">
            <a:solidFill>
              <a:srgbClr val="0033CC"/>
            </a:solidFill>
            <a:latin typeface="Calibri" panose="020F0502020204030204" pitchFamily="34" charset="0"/>
            <a:cs typeface="Calibri" panose="020F0502020204030204" pitchFamily="34" charset="0"/>
          </a:endParaRPr>
        </a:p>
      </dgm:t>
    </dgm:pt>
    <dgm:pt modelId="{BB6EF98E-63F4-4D03-AE29-F984C5F66A39}" type="parTrans" cxnId="{979AFC96-4021-4E91-8E49-8DCA3F6BB1CD}">
      <dgm:prSet/>
      <dgm:spPr/>
      <dgm:t>
        <a:bodyPr/>
        <a:lstStyle/>
        <a:p>
          <a:endParaRPr lang="en-US"/>
        </a:p>
      </dgm:t>
    </dgm:pt>
    <dgm:pt modelId="{12A4FBDE-E546-4125-A3D1-5FF346A0123A}" type="sibTrans" cxnId="{979AFC96-4021-4E91-8E49-8DCA3F6BB1CD}">
      <dgm:prSet phldrT="01" phldr="0"/>
      <dgm:spPr/>
      <dgm:t>
        <a:bodyPr/>
        <a:lstStyle/>
        <a:p>
          <a:r>
            <a:rPr lang="en-US"/>
            <a:t>01</a:t>
          </a:r>
          <a:endParaRPr lang="en-US" dirty="0"/>
        </a:p>
      </dgm:t>
    </dgm:pt>
    <dgm:pt modelId="{D5DD91D8-924E-451B-B309-CB549531006F}">
      <dgm:prSet/>
      <dgm:spPr>
        <a:solidFill>
          <a:schemeClr val="bg1">
            <a:lumMod val="50000"/>
          </a:schemeClr>
        </a:solidFill>
        <a:ln>
          <a:solidFill>
            <a:schemeClr val="bg1">
              <a:lumMod val="50000"/>
            </a:schemeClr>
          </a:solidFill>
        </a:ln>
      </dgm:spPr>
      <dgm:t>
        <a:bodyPr/>
        <a:lstStyle/>
        <a:p>
          <a:pPr algn="just"/>
          <a:r>
            <a:rPr lang="es-MX" dirty="0">
              <a:latin typeface="Calibri" panose="020F0502020204030204" pitchFamily="34" charset="0"/>
              <a:cs typeface="Calibri" panose="020F0502020204030204" pitchFamily="34" charset="0"/>
            </a:rPr>
            <a:t>¿Cuál es la industria que puede realizar trabajo remoto?</a:t>
          </a:r>
        </a:p>
        <a:p>
          <a:pPr algn="just"/>
          <a:r>
            <a:rPr lang="es-MX" dirty="0">
              <a:solidFill>
                <a:srgbClr val="0033CC"/>
              </a:solidFill>
              <a:latin typeface="Calibri" panose="020F0502020204030204" pitchFamily="34" charset="0"/>
              <a:cs typeface="Calibri" panose="020F0502020204030204" pitchFamily="34" charset="0"/>
            </a:rPr>
            <a:t>El tipo de industria que más realiza trabajo remoto es </a:t>
          </a:r>
          <a:r>
            <a:rPr lang="es-MX" dirty="0" err="1">
              <a:solidFill>
                <a:srgbClr val="0033CC"/>
              </a:solidFill>
              <a:latin typeface="Calibri" panose="020F0502020204030204" pitchFamily="34" charset="0"/>
              <a:cs typeface="Calibri" panose="020F0502020204030204" pitchFamily="34" charset="0"/>
            </a:rPr>
            <a:t>Manufacturing</a:t>
          </a:r>
          <a:r>
            <a:rPr lang="es-MX" dirty="0">
              <a:solidFill>
                <a:srgbClr val="0033CC"/>
              </a:solidFill>
              <a:latin typeface="Calibri" panose="020F0502020204030204" pitchFamily="34" charset="0"/>
              <a:cs typeface="Calibri" panose="020F0502020204030204" pitchFamily="34" charset="0"/>
            </a:rPr>
            <a:t>, seguido de </a:t>
          </a:r>
          <a:r>
            <a:rPr lang="es-MX" dirty="0" err="1">
              <a:solidFill>
                <a:srgbClr val="0033CC"/>
              </a:solidFill>
              <a:latin typeface="Calibri" panose="020F0502020204030204" pitchFamily="34" charset="0"/>
              <a:cs typeface="Calibri" panose="020F0502020204030204" pitchFamily="34" charset="0"/>
            </a:rPr>
            <a:t>Finance</a:t>
          </a:r>
          <a:r>
            <a:rPr lang="es-MX" dirty="0">
              <a:solidFill>
                <a:srgbClr val="0033CC"/>
              </a:solidFill>
              <a:latin typeface="Calibri" panose="020F0502020204030204" pitchFamily="34" charset="0"/>
              <a:cs typeface="Calibri" panose="020F0502020204030204" pitchFamily="34" charset="0"/>
            </a:rPr>
            <a:t> y </a:t>
          </a:r>
          <a:r>
            <a:rPr lang="es-MX" dirty="0" err="1">
              <a:solidFill>
                <a:srgbClr val="0033CC"/>
              </a:solidFill>
              <a:latin typeface="Calibri" panose="020F0502020204030204" pitchFamily="34" charset="0"/>
              <a:cs typeface="Calibri" panose="020F0502020204030204" pitchFamily="34" charset="0"/>
            </a:rPr>
            <a:t>Healthcare</a:t>
          </a:r>
          <a:endParaRPr lang="en-US" dirty="0">
            <a:solidFill>
              <a:srgbClr val="0033CC"/>
            </a:solidFill>
            <a:latin typeface="Calibri" panose="020F0502020204030204" pitchFamily="34" charset="0"/>
            <a:cs typeface="Calibri" panose="020F0502020204030204" pitchFamily="34" charset="0"/>
          </a:endParaRPr>
        </a:p>
      </dgm:t>
    </dgm:pt>
    <dgm:pt modelId="{B15A80CF-C2F5-4A4D-B357-5A8540E09740}" type="parTrans" cxnId="{AFCF6F83-A718-44D4-9B27-32BA7B76B111}">
      <dgm:prSet/>
      <dgm:spPr/>
      <dgm:t>
        <a:bodyPr/>
        <a:lstStyle/>
        <a:p>
          <a:endParaRPr lang="en-US"/>
        </a:p>
      </dgm:t>
    </dgm:pt>
    <dgm:pt modelId="{F8BDF7AE-CD4D-4E51-B178-E7630597881F}" type="sibTrans" cxnId="{AFCF6F83-A718-44D4-9B27-32BA7B76B111}">
      <dgm:prSet phldrT="02" phldr="0"/>
      <dgm:spPr/>
      <dgm:t>
        <a:bodyPr/>
        <a:lstStyle/>
        <a:p>
          <a:r>
            <a:rPr lang="en-US"/>
            <a:t>02</a:t>
          </a:r>
        </a:p>
      </dgm:t>
    </dgm:pt>
    <dgm:pt modelId="{0A883616-C514-4A8E-A1D9-97826C2838F2}">
      <dgm:prSet/>
      <dgm:spPr>
        <a:solidFill>
          <a:schemeClr val="bg2">
            <a:lumMod val="75000"/>
          </a:schemeClr>
        </a:solidFill>
        <a:ln>
          <a:solidFill>
            <a:schemeClr val="bg2">
              <a:lumMod val="75000"/>
            </a:schemeClr>
          </a:solidFill>
        </a:ln>
      </dgm:spPr>
      <dgm:t>
        <a:bodyPr/>
        <a:lstStyle/>
        <a:p>
          <a:pPr algn="just"/>
          <a:r>
            <a:rPr lang="es-MX" dirty="0">
              <a:latin typeface="Calibri" panose="020F0502020204030204" pitchFamily="34" charset="0"/>
              <a:cs typeface="Calibri" panose="020F0502020204030204" pitchFamily="34" charset="0"/>
            </a:rPr>
            <a:t>¿Cuál es el puesto que es más frecuente que realice trabajo remoto?  </a:t>
          </a:r>
        </a:p>
        <a:p>
          <a:pPr algn="just"/>
          <a:r>
            <a:rPr lang="es-MX" dirty="0">
              <a:solidFill>
                <a:srgbClr val="0033CC"/>
              </a:solidFill>
              <a:latin typeface="Calibri" panose="020F0502020204030204" pitchFamily="34" charset="0"/>
              <a:cs typeface="Calibri" panose="020F0502020204030204" pitchFamily="34" charset="0"/>
            </a:rPr>
            <a:t>La posición que más trabajo remoto realiza es Data </a:t>
          </a:r>
          <a:r>
            <a:rPr lang="es-MX" dirty="0" err="1">
              <a:solidFill>
                <a:srgbClr val="0033CC"/>
              </a:solidFill>
              <a:latin typeface="Calibri" panose="020F0502020204030204" pitchFamily="34" charset="0"/>
              <a:cs typeface="Calibri" panose="020F0502020204030204" pitchFamily="34" charset="0"/>
            </a:rPr>
            <a:t>Scientist</a:t>
          </a:r>
          <a:r>
            <a:rPr lang="es-MX" dirty="0">
              <a:solidFill>
                <a:srgbClr val="0033CC"/>
              </a:solidFill>
              <a:latin typeface="Calibri" panose="020F0502020204030204" pitchFamily="34" charset="0"/>
              <a:cs typeface="Calibri" panose="020F0502020204030204" pitchFamily="34" charset="0"/>
            </a:rPr>
            <a:t> seguido de Software </a:t>
          </a:r>
          <a:r>
            <a:rPr lang="es-MX" dirty="0" err="1">
              <a:solidFill>
                <a:srgbClr val="0033CC"/>
              </a:solidFill>
              <a:latin typeface="Calibri" panose="020F0502020204030204" pitchFamily="34" charset="0"/>
              <a:cs typeface="Calibri" panose="020F0502020204030204" pitchFamily="34" charset="0"/>
            </a:rPr>
            <a:t>Engineer</a:t>
          </a:r>
          <a:r>
            <a:rPr lang="es-MX" dirty="0">
              <a:solidFill>
                <a:srgbClr val="0033CC"/>
              </a:solidFill>
              <a:effectLst/>
              <a:latin typeface="Calibri" panose="020F0502020204030204" pitchFamily="34" charset="0"/>
              <a:ea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dgm:t>
    </dgm:pt>
    <dgm:pt modelId="{C31CBDC4-E252-4655-B632-24E4CDCAB09C}" type="parTrans" cxnId="{DD4E5006-A4DB-4343-9506-AF570E37D0C0}">
      <dgm:prSet/>
      <dgm:spPr/>
      <dgm:t>
        <a:bodyPr/>
        <a:lstStyle/>
        <a:p>
          <a:endParaRPr lang="en-US"/>
        </a:p>
      </dgm:t>
    </dgm:pt>
    <dgm:pt modelId="{450A5342-F5E7-4CB6-AC5E-2CF03CD5BFB6}" type="sibTrans" cxnId="{DD4E5006-A4DB-4343-9506-AF570E37D0C0}">
      <dgm:prSet phldrT="03" phldr="0"/>
      <dgm:spPr/>
      <dgm:t>
        <a:bodyPr/>
        <a:lstStyle/>
        <a:p>
          <a:r>
            <a:rPr lang="en-US"/>
            <a:t>03</a:t>
          </a:r>
        </a:p>
      </dgm:t>
    </dgm:pt>
    <dgm:pt modelId="{EE9ADF2D-FFBF-4EFA-BC7B-29D8C3EC480F}">
      <dgm:prSet/>
      <dgm:spPr>
        <a:solidFill>
          <a:schemeClr val="accent6"/>
        </a:solidFill>
        <a:ln>
          <a:solidFill>
            <a:schemeClr val="accent6"/>
          </a:solidFill>
        </a:ln>
      </dgm:spPr>
      <dgm:t>
        <a:bodyPr/>
        <a:lstStyle/>
        <a:p>
          <a:pPr algn="just"/>
          <a:r>
            <a:rPr lang="es-MX" dirty="0">
              <a:latin typeface="Calibri" panose="020F0502020204030204" pitchFamily="34" charset="0"/>
              <a:cs typeface="Calibri" panose="020F0502020204030204" pitchFamily="34" charset="0"/>
            </a:rPr>
            <a:t>¿El trabajo remoto incrementa los niveles de estrés?  </a:t>
          </a:r>
        </a:p>
        <a:p>
          <a:pPr algn="just"/>
          <a:r>
            <a:rPr lang="es-MX" dirty="0">
              <a:solidFill>
                <a:srgbClr val="0033CC"/>
              </a:solidFill>
              <a:latin typeface="Calibri" panose="020F0502020204030204" pitchFamily="34" charset="0"/>
              <a:cs typeface="Calibri" panose="020F0502020204030204" pitchFamily="34" charset="0"/>
            </a:rPr>
            <a:t>El trabajo remote genera mayores niveles de estrés (con 1% mayor). Los trabajos tipo en sitio e híbrido generan menores niveles de estrés (siendo ligeramente mejor en sitio)</a:t>
          </a:r>
          <a:endParaRPr lang="en-US" dirty="0">
            <a:solidFill>
              <a:srgbClr val="0033CC"/>
            </a:solidFill>
            <a:latin typeface="Calibri" panose="020F0502020204030204" pitchFamily="34" charset="0"/>
            <a:cs typeface="Calibri" panose="020F0502020204030204" pitchFamily="34" charset="0"/>
          </a:endParaRPr>
        </a:p>
      </dgm:t>
    </dgm:pt>
    <dgm:pt modelId="{68F42486-2C40-4171-B638-9F59E69B997A}" type="parTrans" cxnId="{DCDF2C23-6578-4BE2-8168-56A0C24C59B8}">
      <dgm:prSet/>
      <dgm:spPr/>
      <dgm:t>
        <a:bodyPr/>
        <a:lstStyle/>
        <a:p>
          <a:endParaRPr lang="en-US"/>
        </a:p>
      </dgm:t>
    </dgm:pt>
    <dgm:pt modelId="{C715F77A-EC47-4D94-B38A-3C3DBBD2DB4C}" type="sibTrans" cxnId="{DCDF2C23-6578-4BE2-8168-56A0C24C59B8}">
      <dgm:prSet phldrT="04" phldr="0"/>
      <dgm:spPr/>
      <dgm:t>
        <a:bodyPr/>
        <a:lstStyle/>
        <a:p>
          <a:r>
            <a:rPr lang="en-US"/>
            <a:t>04</a:t>
          </a:r>
        </a:p>
      </dgm:t>
    </dgm:pt>
    <dgm:pt modelId="{CA8AA6E9-116A-425A-B441-6F9D4E12CFC6}">
      <dgm:prSet/>
      <dgm:spPr>
        <a:solidFill>
          <a:schemeClr val="accent2"/>
        </a:solidFill>
        <a:ln>
          <a:solidFill>
            <a:schemeClr val="accent2"/>
          </a:solidFill>
        </a:ln>
      </dgm:spPr>
      <dgm:t>
        <a:bodyPr/>
        <a:lstStyle/>
        <a:p>
          <a:pPr algn="just"/>
          <a:r>
            <a:rPr lang="es-MX" dirty="0">
              <a:latin typeface="Calibri" panose="020F0502020204030204" pitchFamily="34" charset="0"/>
              <a:cs typeface="Calibri" panose="020F0502020204030204" pitchFamily="34" charset="0"/>
            </a:rPr>
            <a:t>¿El trabajo remoto genera alguna afectación a la salud mental?  </a:t>
          </a:r>
        </a:p>
        <a:p>
          <a:pPr algn="just"/>
          <a:r>
            <a:rPr lang="es-MX" dirty="0">
              <a:solidFill>
                <a:srgbClr val="0033CC"/>
              </a:solidFill>
              <a:latin typeface="Calibri" panose="020F0502020204030204" pitchFamily="34" charset="0"/>
              <a:cs typeface="Calibri" panose="020F0502020204030204" pitchFamily="34" charset="0"/>
            </a:rPr>
            <a:t>El tipo de trabajo no está correlacionado con alguna afectación a la salud</a:t>
          </a:r>
          <a:endParaRPr lang="en-US" dirty="0">
            <a:solidFill>
              <a:srgbClr val="0033CC"/>
            </a:solidFill>
            <a:latin typeface="Calibri" panose="020F0502020204030204" pitchFamily="34" charset="0"/>
            <a:cs typeface="Calibri" panose="020F0502020204030204" pitchFamily="34" charset="0"/>
          </a:endParaRPr>
        </a:p>
      </dgm:t>
    </dgm:pt>
    <dgm:pt modelId="{7039A555-04F5-4482-9F22-84D5249E12F5}" type="parTrans" cxnId="{AD1EC8C2-0E7E-40D2-BD20-CCE6A1084F0C}">
      <dgm:prSet/>
      <dgm:spPr/>
      <dgm:t>
        <a:bodyPr/>
        <a:lstStyle/>
        <a:p>
          <a:endParaRPr lang="en-US"/>
        </a:p>
      </dgm:t>
    </dgm:pt>
    <dgm:pt modelId="{88BCAE71-C914-41D7-BB64-BCFC78A5CC5D}" type="sibTrans" cxnId="{AD1EC8C2-0E7E-40D2-BD20-CCE6A1084F0C}">
      <dgm:prSet phldrT="05" phldr="0"/>
      <dgm:spPr/>
      <dgm:t>
        <a:bodyPr/>
        <a:lstStyle/>
        <a:p>
          <a:r>
            <a:rPr lang="en-US"/>
            <a:t>05</a:t>
          </a:r>
        </a:p>
      </dgm:t>
    </dgm:pt>
    <dgm:pt modelId="{F9052C6C-EBD3-4C65-A8EE-379729684A74}" type="pres">
      <dgm:prSet presAssocID="{BFD83A75-5710-43A3-84C4-25686BDB3E6E}" presName="Name0" presStyleCnt="0">
        <dgm:presLayoutVars>
          <dgm:animLvl val="lvl"/>
          <dgm:resizeHandles val="exact"/>
        </dgm:presLayoutVars>
      </dgm:prSet>
      <dgm:spPr/>
    </dgm:pt>
    <dgm:pt modelId="{A8EF14AB-EABD-461E-BF0A-A33A227D87F7}" type="pres">
      <dgm:prSet presAssocID="{C328B328-C7B2-496E-8462-40D85D9BA5FD}" presName="compositeNode" presStyleCnt="0">
        <dgm:presLayoutVars>
          <dgm:bulletEnabled val="1"/>
        </dgm:presLayoutVars>
      </dgm:prSet>
      <dgm:spPr/>
    </dgm:pt>
    <dgm:pt modelId="{4AEF00B6-DF78-4F27-86BF-2A28F27F595C}" type="pres">
      <dgm:prSet presAssocID="{C328B328-C7B2-496E-8462-40D85D9BA5FD}" presName="bgRect" presStyleLbl="alignNode1" presStyleIdx="0" presStyleCnt="5" custScaleY="183452"/>
      <dgm:spPr/>
    </dgm:pt>
    <dgm:pt modelId="{5415D881-5F72-4569-A521-815CC4C98A17}" type="pres">
      <dgm:prSet presAssocID="{12A4FBDE-E546-4125-A3D1-5FF346A0123A}" presName="sibTransNodeRect" presStyleLbl="alignNode1" presStyleIdx="0" presStyleCnt="5">
        <dgm:presLayoutVars>
          <dgm:chMax val="0"/>
          <dgm:bulletEnabled val="1"/>
        </dgm:presLayoutVars>
      </dgm:prSet>
      <dgm:spPr/>
    </dgm:pt>
    <dgm:pt modelId="{D98F5EDC-E4E1-4D72-B1F5-3A6D2A1FBCC7}" type="pres">
      <dgm:prSet presAssocID="{C328B328-C7B2-496E-8462-40D85D9BA5FD}" presName="nodeRect" presStyleLbl="alignNode1" presStyleIdx="0" presStyleCnt="5">
        <dgm:presLayoutVars>
          <dgm:bulletEnabled val="1"/>
        </dgm:presLayoutVars>
      </dgm:prSet>
      <dgm:spPr/>
    </dgm:pt>
    <dgm:pt modelId="{7D32E873-2778-4605-91B9-B9219401D131}" type="pres">
      <dgm:prSet presAssocID="{12A4FBDE-E546-4125-A3D1-5FF346A0123A}" presName="sibTrans" presStyleCnt="0"/>
      <dgm:spPr/>
    </dgm:pt>
    <dgm:pt modelId="{5EAD9BC7-DB61-4ABF-954B-BF3BE992A942}" type="pres">
      <dgm:prSet presAssocID="{D5DD91D8-924E-451B-B309-CB549531006F}" presName="compositeNode" presStyleCnt="0">
        <dgm:presLayoutVars>
          <dgm:bulletEnabled val="1"/>
        </dgm:presLayoutVars>
      </dgm:prSet>
      <dgm:spPr/>
    </dgm:pt>
    <dgm:pt modelId="{0073074B-49D3-4FCC-8B73-02EE64FB3D3B}" type="pres">
      <dgm:prSet presAssocID="{D5DD91D8-924E-451B-B309-CB549531006F}" presName="bgRect" presStyleLbl="alignNode1" presStyleIdx="1" presStyleCnt="5" custScaleY="183452"/>
      <dgm:spPr/>
    </dgm:pt>
    <dgm:pt modelId="{622A92D1-A486-494D-87D7-0B124B04A652}" type="pres">
      <dgm:prSet presAssocID="{F8BDF7AE-CD4D-4E51-B178-E7630597881F}" presName="sibTransNodeRect" presStyleLbl="alignNode1" presStyleIdx="1" presStyleCnt="5">
        <dgm:presLayoutVars>
          <dgm:chMax val="0"/>
          <dgm:bulletEnabled val="1"/>
        </dgm:presLayoutVars>
      </dgm:prSet>
      <dgm:spPr/>
    </dgm:pt>
    <dgm:pt modelId="{0EC33A6E-ABB5-4A8C-84B1-79DB9E5EB46B}" type="pres">
      <dgm:prSet presAssocID="{D5DD91D8-924E-451B-B309-CB549531006F}" presName="nodeRect" presStyleLbl="alignNode1" presStyleIdx="1" presStyleCnt="5">
        <dgm:presLayoutVars>
          <dgm:bulletEnabled val="1"/>
        </dgm:presLayoutVars>
      </dgm:prSet>
      <dgm:spPr/>
    </dgm:pt>
    <dgm:pt modelId="{2BE11D3E-94F5-4057-B169-01FE633B7379}" type="pres">
      <dgm:prSet presAssocID="{F8BDF7AE-CD4D-4E51-B178-E7630597881F}" presName="sibTrans" presStyleCnt="0"/>
      <dgm:spPr/>
    </dgm:pt>
    <dgm:pt modelId="{3C616AD1-3EAB-4E65-A483-CB7E2D1F0EB5}" type="pres">
      <dgm:prSet presAssocID="{0A883616-C514-4A8E-A1D9-97826C2838F2}" presName="compositeNode" presStyleCnt="0">
        <dgm:presLayoutVars>
          <dgm:bulletEnabled val="1"/>
        </dgm:presLayoutVars>
      </dgm:prSet>
      <dgm:spPr/>
    </dgm:pt>
    <dgm:pt modelId="{4005DE0A-D242-4418-AA2A-18DE2341E463}" type="pres">
      <dgm:prSet presAssocID="{0A883616-C514-4A8E-A1D9-97826C2838F2}" presName="bgRect" presStyleLbl="alignNode1" presStyleIdx="2" presStyleCnt="5" custScaleY="183452"/>
      <dgm:spPr/>
    </dgm:pt>
    <dgm:pt modelId="{6B9E4B50-3F28-4A87-B7C2-0340AF312A4E}" type="pres">
      <dgm:prSet presAssocID="{450A5342-F5E7-4CB6-AC5E-2CF03CD5BFB6}" presName="sibTransNodeRect" presStyleLbl="alignNode1" presStyleIdx="2" presStyleCnt="5">
        <dgm:presLayoutVars>
          <dgm:chMax val="0"/>
          <dgm:bulletEnabled val="1"/>
        </dgm:presLayoutVars>
      </dgm:prSet>
      <dgm:spPr/>
    </dgm:pt>
    <dgm:pt modelId="{7A6DCB3E-A441-4052-BAD1-ED507B8DF3CE}" type="pres">
      <dgm:prSet presAssocID="{0A883616-C514-4A8E-A1D9-97826C2838F2}" presName="nodeRect" presStyleLbl="alignNode1" presStyleIdx="2" presStyleCnt="5">
        <dgm:presLayoutVars>
          <dgm:bulletEnabled val="1"/>
        </dgm:presLayoutVars>
      </dgm:prSet>
      <dgm:spPr/>
    </dgm:pt>
    <dgm:pt modelId="{0A2635D5-707F-490D-9E05-913F75ABA81F}" type="pres">
      <dgm:prSet presAssocID="{450A5342-F5E7-4CB6-AC5E-2CF03CD5BFB6}" presName="sibTrans" presStyleCnt="0"/>
      <dgm:spPr/>
    </dgm:pt>
    <dgm:pt modelId="{D998EE67-91E2-4418-B364-BE53A22F1179}" type="pres">
      <dgm:prSet presAssocID="{EE9ADF2D-FFBF-4EFA-BC7B-29D8C3EC480F}" presName="compositeNode" presStyleCnt="0">
        <dgm:presLayoutVars>
          <dgm:bulletEnabled val="1"/>
        </dgm:presLayoutVars>
      </dgm:prSet>
      <dgm:spPr/>
    </dgm:pt>
    <dgm:pt modelId="{1B9060B8-46C5-4002-9684-B2B2F2DF9761}" type="pres">
      <dgm:prSet presAssocID="{EE9ADF2D-FFBF-4EFA-BC7B-29D8C3EC480F}" presName="bgRect" presStyleLbl="alignNode1" presStyleIdx="3" presStyleCnt="5" custScaleY="183452"/>
      <dgm:spPr/>
    </dgm:pt>
    <dgm:pt modelId="{5F56FE51-201B-4131-8B17-5B8F34705CD6}" type="pres">
      <dgm:prSet presAssocID="{C715F77A-EC47-4D94-B38A-3C3DBBD2DB4C}" presName="sibTransNodeRect" presStyleLbl="alignNode1" presStyleIdx="3" presStyleCnt="5">
        <dgm:presLayoutVars>
          <dgm:chMax val="0"/>
          <dgm:bulletEnabled val="1"/>
        </dgm:presLayoutVars>
      </dgm:prSet>
      <dgm:spPr/>
    </dgm:pt>
    <dgm:pt modelId="{1D8C1C36-2778-4953-905B-7CE88A2B9460}" type="pres">
      <dgm:prSet presAssocID="{EE9ADF2D-FFBF-4EFA-BC7B-29D8C3EC480F}" presName="nodeRect" presStyleLbl="alignNode1" presStyleIdx="3" presStyleCnt="5">
        <dgm:presLayoutVars>
          <dgm:bulletEnabled val="1"/>
        </dgm:presLayoutVars>
      </dgm:prSet>
      <dgm:spPr/>
    </dgm:pt>
    <dgm:pt modelId="{086CC0C7-D964-4D90-967E-FB05682C676D}" type="pres">
      <dgm:prSet presAssocID="{C715F77A-EC47-4D94-B38A-3C3DBBD2DB4C}" presName="sibTrans" presStyleCnt="0"/>
      <dgm:spPr/>
    </dgm:pt>
    <dgm:pt modelId="{B57EC07C-708B-44C3-B12F-40D6903197B2}" type="pres">
      <dgm:prSet presAssocID="{CA8AA6E9-116A-425A-B441-6F9D4E12CFC6}" presName="compositeNode" presStyleCnt="0">
        <dgm:presLayoutVars>
          <dgm:bulletEnabled val="1"/>
        </dgm:presLayoutVars>
      </dgm:prSet>
      <dgm:spPr/>
    </dgm:pt>
    <dgm:pt modelId="{AF392B5B-E316-44AE-BA04-74F4897DD378}" type="pres">
      <dgm:prSet presAssocID="{CA8AA6E9-116A-425A-B441-6F9D4E12CFC6}" presName="bgRect" presStyleLbl="alignNode1" presStyleIdx="4" presStyleCnt="5" custScaleY="183452"/>
      <dgm:spPr/>
    </dgm:pt>
    <dgm:pt modelId="{304141F6-15C2-4044-BC9A-F80F24E4DDC4}" type="pres">
      <dgm:prSet presAssocID="{88BCAE71-C914-41D7-BB64-BCFC78A5CC5D}" presName="sibTransNodeRect" presStyleLbl="alignNode1" presStyleIdx="4" presStyleCnt="5">
        <dgm:presLayoutVars>
          <dgm:chMax val="0"/>
          <dgm:bulletEnabled val="1"/>
        </dgm:presLayoutVars>
      </dgm:prSet>
      <dgm:spPr/>
    </dgm:pt>
    <dgm:pt modelId="{9B73D7A9-B82E-4F86-96A4-20E8788AAF65}" type="pres">
      <dgm:prSet presAssocID="{CA8AA6E9-116A-425A-B441-6F9D4E12CFC6}" presName="nodeRect" presStyleLbl="alignNode1" presStyleIdx="4" presStyleCnt="5">
        <dgm:presLayoutVars>
          <dgm:bulletEnabled val="1"/>
        </dgm:presLayoutVars>
      </dgm:prSet>
      <dgm:spPr/>
    </dgm:pt>
  </dgm:ptLst>
  <dgm:cxnLst>
    <dgm:cxn modelId="{B9BF6604-AE94-4F26-AC35-A75B93AF56DA}" type="presOf" srcId="{450A5342-F5E7-4CB6-AC5E-2CF03CD5BFB6}" destId="{6B9E4B50-3F28-4A87-B7C2-0340AF312A4E}" srcOrd="0" destOrd="0" presId="urn:microsoft.com/office/officeart/2016/7/layout/LinearBlockProcessNumbered"/>
    <dgm:cxn modelId="{DD4E5006-A4DB-4343-9506-AF570E37D0C0}" srcId="{BFD83A75-5710-43A3-84C4-25686BDB3E6E}" destId="{0A883616-C514-4A8E-A1D9-97826C2838F2}" srcOrd="2" destOrd="0" parTransId="{C31CBDC4-E252-4655-B632-24E4CDCAB09C}" sibTransId="{450A5342-F5E7-4CB6-AC5E-2CF03CD5BFB6}"/>
    <dgm:cxn modelId="{5D9DA408-1AD5-425A-A316-C37D8010AD6D}" type="presOf" srcId="{D5DD91D8-924E-451B-B309-CB549531006F}" destId="{0EC33A6E-ABB5-4A8C-84B1-79DB9E5EB46B}" srcOrd="1" destOrd="0" presId="urn:microsoft.com/office/officeart/2016/7/layout/LinearBlockProcessNumbered"/>
    <dgm:cxn modelId="{E1A2FF0A-69FD-4571-A147-F9629DEE9415}" type="presOf" srcId="{CA8AA6E9-116A-425A-B441-6F9D4E12CFC6}" destId="{9B73D7A9-B82E-4F86-96A4-20E8788AAF65}" srcOrd="1" destOrd="0" presId="urn:microsoft.com/office/officeart/2016/7/layout/LinearBlockProcessNumbered"/>
    <dgm:cxn modelId="{DCDF2C23-6578-4BE2-8168-56A0C24C59B8}" srcId="{BFD83A75-5710-43A3-84C4-25686BDB3E6E}" destId="{EE9ADF2D-FFBF-4EFA-BC7B-29D8C3EC480F}" srcOrd="3" destOrd="0" parTransId="{68F42486-2C40-4171-B638-9F59E69B997A}" sibTransId="{C715F77A-EC47-4D94-B38A-3C3DBBD2DB4C}"/>
    <dgm:cxn modelId="{F407E324-F296-4D2C-B34C-868CBB402701}" type="presOf" srcId="{0A883616-C514-4A8E-A1D9-97826C2838F2}" destId="{7A6DCB3E-A441-4052-BAD1-ED507B8DF3CE}" srcOrd="1" destOrd="0" presId="urn:microsoft.com/office/officeart/2016/7/layout/LinearBlockProcessNumbered"/>
    <dgm:cxn modelId="{6C979535-D8A4-495F-A5C4-EC11077CEEC3}" type="presOf" srcId="{EE9ADF2D-FFBF-4EFA-BC7B-29D8C3EC480F}" destId="{1D8C1C36-2778-4953-905B-7CE88A2B9460}" srcOrd="1" destOrd="0" presId="urn:microsoft.com/office/officeart/2016/7/layout/LinearBlockProcessNumbered"/>
    <dgm:cxn modelId="{4010E25F-E349-4ECE-A184-5E7FA65E58E1}" type="presOf" srcId="{12A4FBDE-E546-4125-A3D1-5FF346A0123A}" destId="{5415D881-5F72-4569-A521-815CC4C98A17}" srcOrd="0" destOrd="0" presId="urn:microsoft.com/office/officeart/2016/7/layout/LinearBlockProcessNumbered"/>
    <dgm:cxn modelId="{22DDBF60-B455-4BED-B675-24D3FB79138F}" type="presOf" srcId="{F8BDF7AE-CD4D-4E51-B178-E7630597881F}" destId="{622A92D1-A486-494D-87D7-0B124B04A652}" srcOrd="0" destOrd="0" presId="urn:microsoft.com/office/officeart/2016/7/layout/LinearBlockProcessNumbered"/>
    <dgm:cxn modelId="{497FFB6D-2283-459B-B81E-6814CAAC222E}" type="presOf" srcId="{BFD83A75-5710-43A3-84C4-25686BDB3E6E}" destId="{F9052C6C-EBD3-4C65-A8EE-379729684A74}" srcOrd="0" destOrd="0" presId="urn:microsoft.com/office/officeart/2016/7/layout/LinearBlockProcessNumbered"/>
    <dgm:cxn modelId="{8FC6A874-8BEB-46CD-9D36-2616AB3A16F0}" type="presOf" srcId="{C328B328-C7B2-496E-8462-40D85D9BA5FD}" destId="{4AEF00B6-DF78-4F27-86BF-2A28F27F595C}" srcOrd="0" destOrd="0" presId="urn:microsoft.com/office/officeart/2016/7/layout/LinearBlockProcessNumbered"/>
    <dgm:cxn modelId="{25C27256-D10E-493C-AB10-3FFFAF7F6014}" type="presOf" srcId="{88BCAE71-C914-41D7-BB64-BCFC78A5CC5D}" destId="{304141F6-15C2-4044-BC9A-F80F24E4DDC4}" srcOrd="0" destOrd="0" presId="urn:microsoft.com/office/officeart/2016/7/layout/LinearBlockProcessNumbered"/>
    <dgm:cxn modelId="{69231779-42AC-40C3-AF7A-67B5837E456B}" type="presOf" srcId="{EE9ADF2D-FFBF-4EFA-BC7B-29D8C3EC480F}" destId="{1B9060B8-46C5-4002-9684-B2B2F2DF9761}" srcOrd="0" destOrd="0" presId="urn:microsoft.com/office/officeart/2016/7/layout/LinearBlockProcessNumbered"/>
    <dgm:cxn modelId="{4EEE257D-912C-460B-8D81-6CEE7987F002}" type="presOf" srcId="{0A883616-C514-4A8E-A1D9-97826C2838F2}" destId="{4005DE0A-D242-4418-AA2A-18DE2341E463}" srcOrd="0" destOrd="0" presId="urn:microsoft.com/office/officeart/2016/7/layout/LinearBlockProcessNumbered"/>
    <dgm:cxn modelId="{AFCF6F83-A718-44D4-9B27-32BA7B76B111}" srcId="{BFD83A75-5710-43A3-84C4-25686BDB3E6E}" destId="{D5DD91D8-924E-451B-B309-CB549531006F}" srcOrd="1" destOrd="0" parTransId="{B15A80CF-C2F5-4A4D-B357-5A8540E09740}" sibTransId="{F8BDF7AE-CD4D-4E51-B178-E7630597881F}"/>
    <dgm:cxn modelId="{979AFC96-4021-4E91-8E49-8DCA3F6BB1CD}" srcId="{BFD83A75-5710-43A3-84C4-25686BDB3E6E}" destId="{C328B328-C7B2-496E-8462-40D85D9BA5FD}" srcOrd="0" destOrd="0" parTransId="{BB6EF98E-63F4-4D03-AE29-F984C5F66A39}" sibTransId="{12A4FBDE-E546-4125-A3D1-5FF346A0123A}"/>
    <dgm:cxn modelId="{49D41D97-91A0-4631-A2DB-8705C7554E35}" type="presOf" srcId="{C328B328-C7B2-496E-8462-40D85D9BA5FD}" destId="{D98F5EDC-E4E1-4D72-B1F5-3A6D2A1FBCC7}" srcOrd="1" destOrd="0" presId="urn:microsoft.com/office/officeart/2016/7/layout/LinearBlockProcessNumbered"/>
    <dgm:cxn modelId="{B3F66C97-79A9-42E2-A0BF-A5428E760752}" type="presOf" srcId="{D5DD91D8-924E-451B-B309-CB549531006F}" destId="{0073074B-49D3-4FCC-8B73-02EE64FB3D3B}" srcOrd="0" destOrd="0" presId="urn:microsoft.com/office/officeart/2016/7/layout/LinearBlockProcessNumbered"/>
    <dgm:cxn modelId="{E614F8A8-EE9B-477D-9054-C47F2E7012A8}" type="presOf" srcId="{CA8AA6E9-116A-425A-B441-6F9D4E12CFC6}" destId="{AF392B5B-E316-44AE-BA04-74F4897DD378}" srcOrd="0" destOrd="0" presId="urn:microsoft.com/office/officeart/2016/7/layout/LinearBlockProcessNumbered"/>
    <dgm:cxn modelId="{AD1EC8C2-0E7E-40D2-BD20-CCE6A1084F0C}" srcId="{BFD83A75-5710-43A3-84C4-25686BDB3E6E}" destId="{CA8AA6E9-116A-425A-B441-6F9D4E12CFC6}" srcOrd="4" destOrd="0" parTransId="{7039A555-04F5-4482-9F22-84D5249E12F5}" sibTransId="{88BCAE71-C914-41D7-BB64-BCFC78A5CC5D}"/>
    <dgm:cxn modelId="{217AC7D4-BDB4-41C8-96F7-E9BB270918F7}" type="presOf" srcId="{C715F77A-EC47-4D94-B38A-3C3DBBD2DB4C}" destId="{5F56FE51-201B-4131-8B17-5B8F34705CD6}" srcOrd="0" destOrd="0" presId="urn:microsoft.com/office/officeart/2016/7/layout/LinearBlockProcessNumbered"/>
    <dgm:cxn modelId="{C0D503D6-7FEF-468D-A572-3EA035333F92}" type="presParOf" srcId="{F9052C6C-EBD3-4C65-A8EE-379729684A74}" destId="{A8EF14AB-EABD-461E-BF0A-A33A227D87F7}" srcOrd="0" destOrd="0" presId="urn:microsoft.com/office/officeart/2016/7/layout/LinearBlockProcessNumbered"/>
    <dgm:cxn modelId="{6A88E5FD-4966-4446-A059-259562405D22}" type="presParOf" srcId="{A8EF14AB-EABD-461E-BF0A-A33A227D87F7}" destId="{4AEF00B6-DF78-4F27-86BF-2A28F27F595C}" srcOrd="0" destOrd="0" presId="urn:microsoft.com/office/officeart/2016/7/layout/LinearBlockProcessNumbered"/>
    <dgm:cxn modelId="{8C3EBB61-DFBD-4E09-BB3D-70DE98CCD3B5}" type="presParOf" srcId="{A8EF14AB-EABD-461E-BF0A-A33A227D87F7}" destId="{5415D881-5F72-4569-A521-815CC4C98A17}" srcOrd="1" destOrd="0" presId="urn:microsoft.com/office/officeart/2016/7/layout/LinearBlockProcessNumbered"/>
    <dgm:cxn modelId="{296B17A9-F156-40F0-A2C5-BE5E2F692471}" type="presParOf" srcId="{A8EF14AB-EABD-461E-BF0A-A33A227D87F7}" destId="{D98F5EDC-E4E1-4D72-B1F5-3A6D2A1FBCC7}" srcOrd="2" destOrd="0" presId="urn:microsoft.com/office/officeart/2016/7/layout/LinearBlockProcessNumbered"/>
    <dgm:cxn modelId="{604A6812-3FC9-4E6D-81EC-271B1316A008}" type="presParOf" srcId="{F9052C6C-EBD3-4C65-A8EE-379729684A74}" destId="{7D32E873-2778-4605-91B9-B9219401D131}" srcOrd="1" destOrd="0" presId="urn:microsoft.com/office/officeart/2016/7/layout/LinearBlockProcessNumbered"/>
    <dgm:cxn modelId="{7167FF9E-3E81-403E-8035-D2B1721692F4}" type="presParOf" srcId="{F9052C6C-EBD3-4C65-A8EE-379729684A74}" destId="{5EAD9BC7-DB61-4ABF-954B-BF3BE992A942}" srcOrd="2" destOrd="0" presId="urn:microsoft.com/office/officeart/2016/7/layout/LinearBlockProcessNumbered"/>
    <dgm:cxn modelId="{3C30E890-2C38-48BC-A9E5-619ED8D46872}" type="presParOf" srcId="{5EAD9BC7-DB61-4ABF-954B-BF3BE992A942}" destId="{0073074B-49D3-4FCC-8B73-02EE64FB3D3B}" srcOrd="0" destOrd="0" presId="urn:microsoft.com/office/officeart/2016/7/layout/LinearBlockProcessNumbered"/>
    <dgm:cxn modelId="{E2B55C76-3181-49B0-A24D-3033785B9643}" type="presParOf" srcId="{5EAD9BC7-DB61-4ABF-954B-BF3BE992A942}" destId="{622A92D1-A486-494D-87D7-0B124B04A652}" srcOrd="1" destOrd="0" presId="urn:microsoft.com/office/officeart/2016/7/layout/LinearBlockProcessNumbered"/>
    <dgm:cxn modelId="{BD9FB8AE-D10A-4C82-8522-F32A9E5DB21D}" type="presParOf" srcId="{5EAD9BC7-DB61-4ABF-954B-BF3BE992A942}" destId="{0EC33A6E-ABB5-4A8C-84B1-79DB9E5EB46B}" srcOrd="2" destOrd="0" presId="urn:microsoft.com/office/officeart/2016/7/layout/LinearBlockProcessNumbered"/>
    <dgm:cxn modelId="{7D8EEA90-EAF9-402B-AFC0-5632D6A069AD}" type="presParOf" srcId="{F9052C6C-EBD3-4C65-A8EE-379729684A74}" destId="{2BE11D3E-94F5-4057-B169-01FE633B7379}" srcOrd="3" destOrd="0" presId="urn:microsoft.com/office/officeart/2016/7/layout/LinearBlockProcessNumbered"/>
    <dgm:cxn modelId="{2A45D2D7-E8A6-4F88-8DFB-6AE044F97D94}" type="presParOf" srcId="{F9052C6C-EBD3-4C65-A8EE-379729684A74}" destId="{3C616AD1-3EAB-4E65-A483-CB7E2D1F0EB5}" srcOrd="4" destOrd="0" presId="urn:microsoft.com/office/officeart/2016/7/layout/LinearBlockProcessNumbered"/>
    <dgm:cxn modelId="{975A84A1-04B9-48B9-802E-241A3B71E0DE}" type="presParOf" srcId="{3C616AD1-3EAB-4E65-A483-CB7E2D1F0EB5}" destId="{4005DE0A-D242-4418-AA2A-18DE2341E463}" srcOrd="0" destOrd="0" presId="urn:microsoft.com/office/officeart/2016/7/layout/LinearBlockProcessNumbered"/>
    <dgm:cxn modelId="{25F6A2AA-E9DB-4804-9D08-BAF1753D75C1}" type="presParOf" srcId="{3C616AD1-3EAB-4E65-A483-CB7E2D1F0EB5}" destId="{6B9E4B50-3F28-4A87-B7C2-0340AF312A4E}" srcOrd="1" destOrd="0" presId="urn:microsoft.com/office/officeart/2016/7/layout/LinearBlockProcessNumbered"/>
    <dgm:cxn modelId="{1D43CEA3-004D-44F8-9AAC-5DE6B71192FF}" type="presParOf" srcId="{3C616AD1-3EAB-4E65-A483-CB7E2D1F0EB5}" destId="{7A6DCB3E-A441-4052-BAD1-ED507B8DF3CE}" srcOrd="2" destOrd="0" presId="urn:microsoft.com/office/officeart/2016/7/layout/LinearBlockProcessNumbered"/>
    <dgm:cxn modelId="{3505E813-5493-49DB-83C1-958B822B57DC}" type="presParOf" srcId="{F9052C6C-EBD3-4C65-A8EE-379729684A74}" destId="{0A2635D5-707F-490D-9E05-913F75ABA81F}" srcOrd="5" destOrd="0" presId="urn:microsoft.com/office/officeart/2016/7/layout/LinearBlockProcessNumbered"/>
    <dgm:cxn modelId="{1F685C23-48E7-4604-9B14-6315D992A403}" type="presParOf" srcId="{F9052C6C-EBD3-4C65-A8EE-379729684A74}" destId="{D998EE67-91E2-4418-B364-BE53A22F1179}" srcOrd="6" destOrd="0" presId="urn:microsoft.com/office/officeart/2016/7/layout/LinearBlockProcessNumbered"/>
    <dgm:cxn modelId="{312AD29B-252B-4B64-94F9-66027FE01CFC}" type="presParOf" srcId="{D998EE67-91E2-4418-B364-BE53A22F1179}" destId="{1B9060B8-46C5-4002-9684-B2B2F2DF9761}" srcOrd="0" destOrd="0" presId="urn:microsoft.com/office/officeart/2016/7/layout/LinearBlockProcessNumbered"/>
    <dgm:cxn modelId="{F8415185-1F94-468C-819F-24EAFF6157C1}" type="presParOf" srcId="{D998EE67-91E2-4418-B364-BE53A22F1179}" destId="{5F56FE51-201B-4131-8B17-5B8F34705CD6}" srcOrd="1" destOrd="0" presId="urn:microsoft.com/office/officeart/2016/7/layout/LinearBlockProcessNumbered"/>
    <dgm:cxn modelId="{203D23B4-AC4E-492A-A0EA-6A0611A22C14}" type="presParOf" srcId="{D998EE67-91E2-4418-B364-BE53A22F1179}" destId="{1D8C1C36-2778-4953-905B-7CE88A2B9460}" srcOrd="2" destOrd="0" presId="urn:microsoft.com/office/officeart/2016/7/layout/LinearBlockProcessNumbered"/>
    <dgm:cxn modelId="{74F57E3F-A06B-4653-96F1-560DCA5E2DB8}" type="presParOf" srcId="{F9052C6C-EBD3-4C65-A8EE-379729684A74}" destId="{086CC0C7-D964-4D90-967E-FB05682C676D}" srcOrd="7" destOrd="0" presId="urn:microsoft.com/office/officeart/2016/7/layout/LinearBlockProcessNumbered"/>
    <dgm:cxn modelId="{73F2E025-E916-4A56-9C9E-9F499382C5DE}" type="presParOf" srcId="{F9052C6C-EBD3-4C65-A8EE-379729684A74}" destId="{B57EC07C-708B-44C3-B12F-40D6903197B2}" srcOrd="8" destOrd="0" presId="urn:microsoft.com/office/officeart/2016/7/layout/LinearBlockProcessNumbered"/>
    <dgm:cxn modelId="{F5A40615-0DC4-4B2F-B952-B2E627666444}" type="presParOf" srcId="{B57EC07C-708B-44C3-B12F-40D6903197B2}" destId="{AF392B5B-E316-44AE-BA04-74F4897DD378}" srcOrd="0" destOrd="0" presId="urn:microsoft.com/office/officeart/2016/7/layout/LinearBlockProcessNumbered"/>
    <dgm:cxn modelId="{B801A3EA-408F-4F41-8C80-AE97325DD234}" type="presParOf" srcId="{B57EC07C-708B-44C3-B12F-40D6903197B2}" destId="{304141F6-15C2-4044-BC9A-F80F24E4DDC4}" srcOrd="1" destOrd="0" presId="urn:microsoft.com/office/officeart/2016/7/layout/LinearBlockProcessNumbered"/>
    <dgm:cxn modelId="{D62C9652-4873-4AF3-9791-94514C1CDB92}" type="presParOf" srcId="{B57EC07C-708B-44C3-B12F-40D6903197B2}" destId="{9B73D7A9-B82E-4F86-96A4-20E8788AAF65}"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D83A75-5710-43A3-84C4-25686BDB3E6E}" type="doc">
      <dgm:prSet loTypeId="urn:microsoft.com/office/officeart/2016/7/layout/LinearBlockProcessNumbered" loCatId="process" qsTypeId="urn:microsoft.com/office/officeart/2005/8/quickstyle/simple1" qsCatId="simple" csTypeId="urn:microsoft.com/office/officeart/2005/8/colors/accent1_2" csCatId="accent1" phldr="1"/>
      <dgm:spPr/>
      <dgm:t>
        <a:bodyPr/>
        <a:lstStyle/>
        <a:p>
          <a:endParaRPr lang="en-US"/>
        </a:p>
      </dgm:t>
    </dgm:pt>
    <dgm:pt modelId="{C328B328-C7B2-496E-8462-40D85D9BA5FD}">
      <dgm:prSet/>
      <dgm:spPr>
        <a:solidFill>
          <a:schemeClr val="accent2"/>
        </a:solidFill>
        <a:ln>
          <a:solidFill>
            <a:schemeClr val="accent2"/>
          </a:solidFill>
        </a:ln>
      </dgm:spPr>
      <dgm:t>
        <a:bodyPr/>
        <a:lstStyle/>
        <a:p>
          <a:pPr algn="just"/>
          <a:r>
            <a:rPr lang="es-MX" dirty="0">
              <a:effectLst/>
              <a:latin typeface="Calibri" panose="020F0502020204030204" pitchFamily="34" charset="0"/>
              <a:ea typeface="Calibri" panose="020F0502020204030204" pitchFamily="34" charset="0"/>
              <a:cs typeface="Times New Roman" panose="02020603050405020304" pitchFamily="18" charset="0"/>
            </a:rPr>
            <a:t>¿Las personas que tienen alguna afectación mental tienen acceso al cuidado de la salud?</a:t>
          </a:r>
          <a:br>
            <a:rPr lang="es-MX" dirty="0">
              <a:effectLst/>
              <a:latin typeface="Calibri" panose="020F0502020204030204" pitchFamily="34" charset="0"/>
              <a:ea typeface="Calibri" panose="020F0502020204030204" pitchFamily="34" charset="0"/>
              <a:cs typeface="Times New Roman" panose="02020603050405020304" pitchFamily="18" charset="0"/>
            </a:rPr>
          </a:br>
          <a:r>
            <a:rPr lang="es-MX" dirty="0">
              <a:solidFill>
                <a:srgbClr val="0033CC"/>
              </a:solidFill>
              <a:effectLst/>
              <a:latin typeface="Calibri" panose="020F0502020204030204" pitchFamily="34" charset="0"/>
              <a:ea typeface="Calibri" panose="020F0502020204030204" pitchFamily="34" charset="0"/>
              <a:cs typeface="Times New Roman" panose="02020603050405020304" pitchFamily="18" charset="0"/>
            </a:rPr>
            <a:t>La mayoría de las personas que tienen alguna afectación a la salud no tienen acceso a atención médica</a:t>
          </a:r>
          <a:endParaRPr lang="en-US" dirty="0"/>
        </a:p>
      </dgm:t>
    </dgm:pt>
    <dgm:pt modelId="{BB6EF98E-63F4-4D03-AE29-F984C5F66A39}" type="parTrans" cxnId="{979AFC96-4021-4E91-8E49-8DCA3F6BB1CD}">
      <dgm:prSet/>
      <dgm:spPr/>
      <dgm:t>
        <a:bodyPr/>
        <a:lstStyle/>
        <a:p>
          <a:endParaRPr lang="en-US"/>
        </a:p>
      </dgm:t>
    </dgm:pt>
    <dgm:pt modelId="{12A4FBDE-E546-4125-A3D1-5FF346A0123A}" type="sibTrans" cxnId="{979AFC96-4021-4E91-8E49-8DCA3F6BB1CD}">
      <dgm:prSet phldrT="01" phldr="0"/>
      <dgm:spPr/>
      <dgm:t>
        <a:bodyPr/>
        <a:lstStyle/>
        <a:p>
          <a:r>
            <a:rPr lang="en-US" dirty="0"/>
            <a:t>01</a:t>
          </a:r>
        </a:p>
      </dgm:t>
    </dgm:pt>
    <dgm:pt modelId="{D5DD91D8-924E-451B-B309-CB549531006F}">
      <dgm:prSet/>
      <dgm:spPr>
        <a:solidFill>
          <a:schemeClr val="accent6"/>
        </a:solidFill>
        <a:ln>
          <a:solidFill>
            <a:schemeClr val="accent6"/>
          </a:solidFill>
        </a:ln>
      </dgm:spPr>
      <dgm:t>
        <a:bodyPr/>
        <a:lstStyle/>
        <a:p>
          <a:pPr algn="just"/>
          <a:r>
            <a:rPr lang="es-MX" dirty="0">
              <a:effectLst/>
              <a:latin typeface="Calibri" panose="020F0502020204030204" pitchFamily="34" charset="0"/>
              <a:ea typeface="Calibri" panose="020F0502020204030204" pitchFamily="34" charset="0"/>
              <a:cs typeface="Times New Roman" panose="02020603050405020304" pitchFamily="18" charset="0"/>
            </a:rPr>
            <a:t>¿El trabajo remoto impide la realización de actividad física?</a:t>
          </a:r>
          <a:br>
            <a:rPr lang="es-MX" dirty="0">
              <a:effectLst/>
              <a:latin typeface="Calibri" panose="020F0502020204030204" pitchFamily="34" charset="0"/>
              <a:ea typeface="Calibri" panose="020F0502020204030204" pitchFamily="34" charset="0"/>
              <a:cs typeface="Times New Roman" panose="02020603050405020304" pitchFamily="18" charset="0"/>
            </a:rPr>
          </a:br>
          <a:r>
            <a:rPr lang="es-MX" dirty="0">
              <a:effectLst/>
              <a:latin typeface="Calibri" panose="020F0502020204030204" pitchFamily="34" charset="0"/>
              <a:ea typeface="Calibri" panose="020F0502020204030204" pitchFamily="34" charset="0"/>
              <a:cs typeface="Times New Roman" panose="02020603050405020304" pitchFamily="18" charset="0"/>
            </a:rPr>
            <a:t> </a:t>
          </a:r>
          <a:r>
            <a:rPr lang="es-MX" dirty="0">
              <a:solidFill>
                <a:srgbClr val="0033CC"/>
              </a:solidFill>
              <a:effectLst/>
              <a:latin typeface="Calibri" panose="020F0502020204030204" pitchFamily="34" charset="0"/>
              <a:ea typeface="Calibri" panose="020F0502020204030204" pitchFamily="34" charset="0"/>
              <a:cs typeface="Times New Roman" panose="02020603050405020304" pitchFamily="18" charset="0"/>
            </a:rPr>
            <a:t>Al analizar todas las regiones, las personas que realizan trabajo remoto realizan más ejercicio diario que las que hacen trabajo híbrido o en sitio.</a:t>
          </a:r>
          <a:endParaRPr lang="en-US" dirty="0"/>
        </a:p>
      </dgm:t>
    </dgm:pt>
    <dgm:pt modelId="{B15A80CF-C2F5-4A4D-B357-5A8540E09740}" type="parTrans" cxnId="{AFCF6F83-A718-44D4-9B27-32BA7B76B111}">
      <dgm:prSet/>
      <dgm:spPr/>
      <dgm:t>
        <a:bodyPr/>
        <a:lstStyle/>
        <a:p>
          <a:endParaRPr lang="en-US"/>
        </a:p>
      </dgm:t>
    </dgm:pt>
    <dgm:pt modelId="{F8BDF7AE-CD4D-4E51-B178-E7630597881F}" type="sibTrans" cxnId="{AFCF6F83-A718-44D4-9B27-32BA7B76B111}">
      <dgm:prSet phldrT="02" phldr="0"/>
      <dgm:spPr/>
      <dgm:t>
        <a:bodyPr/>
        <a:lstStyle/>
        <a:p>
          <a:r>
            <a:rPr lang="en-US"/>
            <a:t>02</a:t>
          </a:r>
        </a:p>
      </dgm:t>
    </dgm:pt>
    <dgm:pt modelId="{0A883616-C514-4A8E-A1D9-97826C2838F2}">
      <dgm:prSet/>
      <dgm:spPr>
        <a:solidFill>
          <a:schemeClr val="bg2">
            <a:lumMod val="75000"/>
          </a:schemeClr>
        </a:solidFill>
        <a:ln>
          <a:solidFill>
            <a:schemeClr val="bg2">
              <a:lumMod val="75000"/>
            </a:schemeClr>
          </a:solidFill>
        </a:ln>
      </dgm:spPr>
      <dgm:t>
        <a:bodyPr/>
        <a:lstStyle/>
        <a:p>
          <a:pPr algn="just"/>
          <a:r>
            <a:rPr lang="es-MX" dirty="0">
              <a:effectLst/>
              <a:latin typeface="Calibri" panose="020F0502020204030204" pitchFamily="34" charset="0"/>
              <a:ea typeface="Calibri" panose="020F0502020204030204" pitchFamily="34" charset="0"/>
              <a:cs typeface="Times New Roman" panose="02020603050405020304" pitchFamily="18" charset="0"/>
            </a:rPr>
            <a:t>¿El trabajo remoto interfiere con la calidad del sueño de los trabajadores?</a:t>
          </a:r>
          <a:br>
            <a:rPr lang="es-MX" dirty="0">
              <a:effectLst/>
              <a:latin typeface="Calibri" panose="020F0502020204030204" pitchFamily="34" charset="0"/>
              <a:ea typeface="Calibri" panose="020F0502020204030204" pitchFamily="34" charset="0"/>
              <a:cs typeface="Times New Roman" panose="02020603050405020304" pitchFamily="18" charset="0"/>
            </a:rPr>
          </a:br>
          <a:r>
            <a:rPr lang="es-MX" dirty="0">
              <a:solidFill>
                <a:srgbClr val="0033CC"/>
              </a:solidFill>
              <a:effectLst/>
              <a:latin typeface="Calibri" panose="020F0502020204030204" pitchFamily="34" charset="0"/>
              <a:ea typeface="Calibri" panose="020F0502020204030204" pitchFamily="34" charset="0"/>
              <a:cs typeface="Times New Roman" panose="02020603050405020304" pitchFamily="18" charset="0"/>
            </a:rPr>
            <a:t>Considerando todas las regiones, la calidad de sueño no se ve afectada por el trabajo remoto (excepto en África en donde el trabajo remoto genera mejor calidad de sueño y Oceanía que el trabajo remoto general mala calidad de sueño). Detallando los datos, se puede concluir que el tipo de trabajo no afecta con la calidad del sueño.</a:t>
          </a:r>
          <a:endParaRPr lang="en-US" dirty="0"/>
        </a:p>
      </dgm:t>
    </dgm:pt>
    <dgm:pt modelId="{C31CBDC4-E252-4655-B632-24E4CDCAB09C}" type="parTrans" cxnId="{DD4E5006-A4DB-4343-9506-AF570E37D0C0}">
      <dgm:prSet/>
      <dgm:spPr/>
      <dgm:t>
        <a:bodyPr/>
        <a:lstStyle/>
        <a:p>
          <a:endParaRPr lang="en-US"/>
        </a:p>
      </dgm:t>
    </dgm:pt>
    <dgm:pt modelId="{450A5342-F5E7-4CB6-AC5E-2CF03CD5BFB6}" type="sibTrans" cxnId="{DD4E5006-A4DB-4343-9506-AF570E37D0C0}">
      <dgm:prSet phldrT="03" phldr="0"/>
      <dgm:spPr/>
      <dgm:t>
        <a:bodyPr/>
        <a:lstStyle/>
        <a:p>
          <a:r>
            <a:rPr lang="en-US"/>
            <a:t>03</a:t>
          </a:r>
        </a:p>
      </dgm:t>
    </dgm:pt>
    <dgm:pt modelId="{EE9ADF2D-FFBF-4EFA-BC7B-29D8C3EC480F}">
      <dgm:prSet/>
      <dgm:spPr>
        <a:solidFill>
          <a:schemeClr val="bg1">
            <a:lumMod val="50000"/>
          </a:schemeClr>
        </a:solidFill>
        <a:ln>
          <a:solidFill>
            <a:schemeClr val="bg1">
              <a:lumMod val="50000"/>
            </a:schemeClr>
          </a:solidFill>
        </a:ln>
      </dgm:spPr>
      <dgm:t>
        <a:bodyPr/>
        <a:lstStyle/>
        <a:p>
          <a:pPr algn="just"/>
          <a:r>
            <a:rPr lang="es-MX" dirty="0">
              <a:effectLst/>
              <a:latin typeface="Calibri" panose="020F0502020204030204" pitchFamily="34" charset="0"/>
              <a:ea typeface="Calibri" panose="020F0502020204030204" pitchFamily="34" charset="0"/>
              <a:cs typeface="Times New Roman" panose="02020603050405020304" pitchFamily="18" charset="0"/>
            </a:rPr>
            <a:t>¿Las personas se sienten satisfechas con el desarrollo del trabajo remoto?</a:t>
          </a:r>
          <a:br>
            <a:rPr lang="es-MX" dirty="0">
              <a:effectLst/>
              <a:latin typeface="Calibri" panose="020F0502020204030204" pitchFamily="34" charset="0"/>
              <a:ea typeface="Calibri" panose="020F0502020204030204" pitchFamily="34" charset="0"/>
              <a:cs typeface="Times New Roman" panose="02020603050405020304" pitchFamily="18" charset="0"/>
            </a:rPr>
          </a:br>
          <a:r>
            <a:rPr lang="es-MX" dirty="0">
              <a:solidFill>
                <a:srgbClr val="0033CC"/>
              </a:solidFill>
              <a:effectLst/>
              <a:latin typeface="Calibri" panose="020F0502020204030204" pitchFamily="34" charset="0"/>
              <a:ea typeface="Calibri" panose="020F0502020204030204" pitchFamily="34" charset="0"/>
              <a:cs typeface="Times New Roman" panose="02020603050405020304" pitchFamily="18" charset="0"/>
            </a:rPr>
            <a:t>La mayoría de las personas entrevistadas no están satisfechas con realizar trabajo remoto, a excepción de Europa.</a:t>
          </a:r>
          <a:endParaRPr lang="en-US" dirty="0"/>
        </a:p>
      </dgm:t>
    </dgm:pt>
    <dgm:pt modelId="{68F42486-2C40-4171-B638-9F59E69B997A}" type="parTrans" cxnId="{DCDF2C23-6578-4BE2-8168-56A0C24C59B8}">
      <dgm:prSet/>
      <dgm:spPr/>
      <dgm:t>
        <a:bodyPr/>
        <a:lstStyle/>
        <a:p>
          <a:endParaRPr lang="en-US"/>
        </a:p>
      </dgm:t>
    </dgm:pt>
    <dgm:pt modelId="{C715F77A-EC47-4D94-B38A-3C3DBBD2DB4C}" type="sibTrans" cxnId="{DCDF2C23-6578-4BE2-8168-56A0C24C59B8}">
      <dgm:prSet phldrT="04" phldr="0"/>
      <dgm:spPr/>
      <dgm:t>
        <a:bodyPr/>
        <a:lstStyle/>
        <a:p>
          <a:r>
            <a:rPr lang="en-US"/>
            <a:t>04</a:t>
          </a:r>
        </a:p>
      </dgm:t>
    </dgm:pt>
    <dgm:pt modelId="{CA8AA6E9-116A-425A-B441-6F9D4E12CFC6}">
      <dgm:prSet/>
      <dgm:spPr/>
      <dgm:t>
        <a:bodyPr/>
        <a:lstStyle/>
        <a:p>
          <a:pPr algn="just"/>
          <a:r>
            <a:rPr lang="es-MX" dirty="0">
              <a:effectLst/>
              <a:latin typeface="Calibri" panose="020F0502020204030204" pitchFamily="34" charset="0"/>
              <a:ea typeface="Calibri" panose="020F0502020204030204" pitchFamily="34" charset="0"/>
              <a:cs typeface="Times New Roman" panose="02020603050405020304" pitchFamily="18" charset="0"/>
            </a:rPr>
            <a:t>¿El trabajo remoto ha incrementado la productividad de los trabajadores?</a:t>
          </a:r>
        </a:p>
        <a:p>
          <a:pPr algn="just"/>
          <a:r>
            <a:rPr lang="es-MX" dirty="0">
              <a:solidFill>
                <a:srgbClr val="0033CC"/>
              </a:solidFill>
              <a:effectLst/>
              <a:latin typeface="Calibri" panose="020F0502020204030204" pitchFamily="34" charset="0"/>
              <a:ea typeface="Calibri" panose="020F0502020204030204" pitchFamily="34" charset="0"/>
              <a:cs typeface="Times New Roman" panose="02020603050405020304" pitchFamily="18" charset="0"/>
            </a:rPr>
            <a:t>Las personas entrevistadas, consideran que al realizar actividades remotas su productividad ha disminuido.</a:t>
          </a:r>
          <a:endParaRPr lang="en-US" dirty="0"/>
        </a:p>
      </dgm:t>
    </dgm:pt>
    <dgm:pt modelId="{7039A555-04F5-4482-9F22-84D5249E12F5}" type="parTrans" cxnId="{AD1EC8C2-0E7E-40D2-BD20-CCE6A1084F0C}">
      <dgm:prSet/>
      <dgm:spPr/>
      <dgm:t>
        <a:bodyPr/>
        <a:lstStyle/>
        <a:p>
          <a:endParaRPr lang="en-US"/>
        </a:p>
      </dgm:t>
    </dgm:pt>
    <dgm:pt modelId="{88BCAE71-C914-41D7-BB64-BCFC78A5CC5D}" type="sibTrans" cxnId="{AD1EC8C2-0E7E-40D2-BD20-CCE6A1084F0C}">
      <dgm:prSet phldrT="05" phldr="0"/>
      <dgm:spPr/>
      <dgm:t>
        <a:bodyPr/>
        <a:lstStyle/>
        <a:p>
          <a:r>
            <a:rPr lang="en-US"/>
            <a:t>05</a:t>
          </a:r>
        </a:p>
      </dgm:t>
    </dgm:pt>
    <dgm:pt modelId="{F9052C6C-EBD3-4C65-A8EE-379729684A74}" type="pres">
      <dgm:prSet presAssocID="{BFD83A75-5710-43A3-84C4-25686BDB3E6E}" presName="Name0" presStyleCnt="0">
        <dgm:presLayoutVars>
          <dgm:animLvl val="lvl"/>
          <dgm:resizeHandles val="exact"/>
        </dgm:presLayoutVars>
      </dgm:prSet>
      <dgm:spPr/>
    </dgm:pt>
    <dgm:pt modelId="{A8EF14AB-EABD-461E-BF0A-A33A227D87F7}" type="pres">
      <dgm:prSet presAssocID="{C328B328-C7B2-496E-8462-40D85D9BA5FD}" presName="compositeNode" presStyleCnt="0">
        <dgm:presLayoutVars>
          <dgm:bulletEnabled val="1"/>
        </dgm:presLayoutVars>
      </dgm:prSet>
      <dgm:spPr/>
    </dgm:pt>
    <dgm:pt modelId="{4AEF00B6-DF78-4F27-86BF-2A28F27F595C}" type="pres">
      <dgm:prSet presAssocID="{C328B328-C7B2-496E-8462-40D85D9BA5FD}" presName="bgRect" presStyleLbl="alignNode1" presStyleIdx="0" presStyleCnt="5" custScaleY="183452"/>
      <dgm:spPr/>
    </dgm:pt>
    <dgm:pt modelId="{5415D881-5F72-4569-A521-815CC4C98A17}" type="pres">
      <dgm:prSet presAssocID="{12A4FBDE-E546-4125-A3D1-5FF346A0123A}" presName="sibTransNodeRect" presStyleLbl="alignNode1" presStyleIdx="0" presStyleCnt="5">
        <dgm:presLayoutVars>
          <dgm:chMax val="0"/>
          <dgm:bulletEnabled val="1"/>
        </dgm:presLayoutVars>
      </dgm:prSet>
      <dgm:spPr/>
    </dgm:pt>
    <dgm:pt modelId="{D98F5EDC-E4E1-4D72-B1F5-3A6D2A1FBCC7}" type="pres">
      <dgm:prSet presAssocID="{C328B328-C7B2-496E-8462-40D85D9BA5FD}" presName="nodeRect" presStyleLbl="alignNode1" presStyleIdx="0" presStyleCnt="5">
        <dgm:presLayoutVars>
          <dgm:bulletEnabled val="1"/>
        </dgm:presLayoutVars>
      </dgm:prSet>
      <dgm:spPr/>
    </dgm:pt>
    <dgm:pt modelId="{7D32E873-2778-4605-91B9-B9219401D131}" type="pres">
      <dgm:prSet presAssocID="{12A4FBDE-E546-4125-A3D1-5FF346A0123A}" presName="sibTrans" presStyleCnt="0"/>
      <dgm:spPr/>
    </dgm:pt>
    <dgm:pt modelId="{5EAD9BC7-DB61-4ABF-954B-BF3BE992A942}" type="pres">
      <dgm:prSet presAssocID="{D5DD91D8-924E-451B-B309-CB549531006F}" presName="compositeNode" presStyleCnt="0">
        <dgm:presLayoutVars>
          <dgm:bulletEnabled val="1"/>
        </dgm:presLayoutVars>
      </dgm:prSet>
      <dgm:spPr/>
    </dgm:pt>
    <dgm:pt modelId="{0073074B-49D3-4FCC-8B73-02EE64FB3D3B}" type="pres">
      <dgm:prSet presAssocID="{D5DD91D8-924E-451B-B309-CB549531006F}" presName="bgRect" presStyleLbl="alignNode1" presStyleIdx="1" presStyleCnt="5" custScaleY="183452"/>
      <dgm:spPr/>
    </dgm:pt>
    <dgm:pt modelId="{622A92D1-A486-494D-87D7-0B124B04A652}" type="pres">
      <dgm:prSet presAssocID="{F8BDF7AE-CD4D-4E51-B178-E7630597881F}" presName="sibTransNodeRect" presStyleLbl="alignNode1" presStyleIdx="1" presStyleCnt="5">
        <dgm:presLayoutVars>
          <dgm:chMax val="0"/>
          <dgm:bulletEnabled val="1"/>
        </dgm:presLayoutVars>
      </dgm:prSet>
      <dgm:spPr/>
    </dgm:pt>
    <dgm:pt modelId="{0EC33A6E-ABB5-4A8C-84B1-79DB9E5EB46B}" type="pres">
      <dgm:prSet presAssocID="{D5DD91D8-924E-451B-B309-CB549531006F}" presName="nodeRect" presStyleLbl="alignNode1" presStyleIdx="1" presStyleCnt="5">
        <dgm:presLayoutVars>
          <dgm:bulletEnabled val="1"/>
        </dgm:presLayoutVars>
      </dgm:prSet>
      <dgm:spPr/>
    </dgm:pt>
    <dgm:pt modelId="{2BE11D3E-94F5-4057-B169-01FE633B7379}" type="pres">
      <dgm:prSet presAssocID="{F8BDF7AE-CD4D-4E51-B178-E7630597881F}" presName="sibTrans" presStyleCnt="0"/>
      <dgm:spPr/>
    </dgm:pt>
    <dgm:pt modelId="{3C616AD1-3EAB-4E65-A483-CB7E2D1F0EB5}" type="pres">
      <dgm:prSet presAssocID="{0A883616-C514-4A8E-A1D9-97826C2838F2}" presName="compositeNode" presStyleCnt="0">
        <dgm:presLayoutVars>
          <dgm:bulletEnabled val="1"/>
        </dgm:presLayoutVars>
      </dgm:prSet>
      <dgm:spPr/>
    </dgm:pt>
    <dgm:pt modelId="{4005DE0A-D242-4418-AA2A-18DE2341E463}" type="pres">
      <dgm:prSet presAssocID="{0A883616-C514-4A8E-A1D9-97826C2838F2}" presName="bgRect" presStyleLbl="alignNode1" presStyleIdx="2" presStyleCnt="5" custScaleY="183452"/>
      <dgm:spPr/>
    </dgm:pt>
    <dgm:pt modelId="{6B9E4B50-3F28-4A87-B7C2-0340AF312A4E}" type="pres">
      <dgm:prSet presAssocID="{450A5342-F5E7-4CB6-AC5E-2CF03CD5BFB6}" presName="sibTransNodeRect" presStyleLbl="alignNode1" presStyleIdx="2" presStyleCnt="5">
        <dgm:presLayoutVars>
          <dgm:chMax val="0"/>
          <dgm:bulletEnabled val="1"/>
        </dgm:presLayoutVars>
      </dgm:prSet>
      <dgm:spPr/>
    </dgm:pt>
    <dgm:pt modelId="{7A6DCB3E-A441-4052-BAD1-ED507B8DF3CE}" type="pres">
      <dgm:prSet presAssocID="{0A883616-C514-4A8E-A1D9-97826C2838F2}" presName="nodeRect" presStyleLbl="alignNode1" presStyleIdx="2" presStyleCnt="5">
        <dgm:presLayoutVars>
          <dgm:bulletEnabled val="1"/>
        </dgm:presLayoutVars>
      </dgm:prSet>
      <dgm:spPr/>
    </dgm:pt>
    <dgm:pt modelId="{0A2635D5-707F-490D-9E05-913F75ABA81F}" type="pres">
      <dgm:prSet presAssocID="{450A5342-F5E7-4CB6-AC5E-2CF03CD5BFB6}" presName="sibTrans" presStyleCnt="0"/>
      <dgm:spPr/>
    </dgm:pt>
    <dgm:pt modelId="{D998EE67-91E2-4418-B364-BE53A22F1179}" type="pres">
      <dgm:prSet presAssocID="{EE9ADF2D-FFBF-4EFA-BC7B-29D8C3EC480F}" presName="compositeNode" presStyleCnt="0">
        <dgm:presLayoutVars>
          <dgm:bulletEnabled val="1"/>
        </dgm:presLayoutVars>
      </dgm:prSet>
      <dgm:spPr/>
    </dgm:pt>
    <dgm:pt modelId="{1B9060B8-46C5-4002-9684-B2B2F2DF9761}" type="pres">
      <dgm:prSet presAssocID="{EE9ADF2D-FFBF-4EFA-BC7B-29D8C3EC480F}" presName="bgRect" presStyleLbl="alignNode1" presStyleIdx="3" presStyleCnt="5" custScaleY="183452"/>
      <dgm:spPr/>
    </dgm:pt>
    <dgm:pt modelId="{5F56FE51-201B-4131-8B17-5B8F34705CD6}" type="pres">
      <dgm:prSet presAssocID="{C715F77A-EC47-4D94-B38A-3C3DBBD2DB4C}" presName="sibTransNodeRect" presStyleLbl="alignNode1" presStyleIdx="3" presStyleCnt="5">
        <dgm:presLayoutVars>
          <dgm:chMax val="0"/>
          <dgm:bulletEnabled val="1"/>
        </dgm:presLayoutVars>
      </dgm:prSet>
      <dgm:spPr/>
    </dgm:pt>
    <dgm:pt modelId="{1D8C1C36-2778-4953-905B-7CE88A2B9460}" type="pres">
      <dgm:prSet presAssocID="{EE9ADF2D-FFBF-4EFA-BC7B-29D8C3EC480F}" presName="nodeRect" presStyleLbl="alignNode1" presStyleIdx="3" presStyleCnt="5">
        <dgm:presLayoutVars>
          <dgm:bulletEnabled val="1"/>
        </dgm:presLayoutVars>
      </dgm:prSet>
      <dgm:spPr/>
    </dgm:pt>
    <dgm:pt modelId="{086CC0C7-D964-4D90-967E-FB05682C676D}" type="pres">
      <dgm:prSet presAssocID="{C715F77A-EC47-4D94-B38A-3C3DBBD2DB4C}" presName="sibTrans" presStyleCnt="0"/>
      <dgm:spPr/>
    </dgm:pt>
    <dgm:pt modelId="{B57EC07C-708B-44C3-B12F-40D6903197B2}" type="pres">
      <dgm:prSet presAssocID="{CA8AA6E9-116A-425A-B441-6F9D4E12CFC6}" presName="compositeNode" presStyleCnt="0">
        <dgm:presLayoutVars>
          <dgm:bulletEnabled val="1"/>
        </dgm:presLayoutVars>
      </dgm:prSet>
      <dgm:spPr/>
    </dgm:pt>
    <dgm:pt modelId="{AF392B5B-E316-44AE-BA04-74F4897DD378}" type="pres">
      <dgm:prSet presAssocID="{CA8AA6E9-116A-425A-B441-6F9D4E12CFC6}" presName="bgRect" presStyleLbl="alignNode1" presStyleIdx="4" presStyleCnt="5" custScaleY="183452"/>
      <dgm:spPr/>
    </dgm:pt>
    <dgm:pt modelId="{304141F6-15C2-4044-BC9A-F80F24E4DDC4}" type="pres">
      <dgm:prSet presAssocID="{88BCAE71-C914-41D7-BB64-BCFC78A5CC5D}" presName="sibTransNodeRect" presStyleLbl="alignNode1" presStyleIdx="4" presStyleCnt="5">
        <dgm:presLayoutVars>
          <dgm:chMax val="0"/>
          <dgm:bulletEnabled val="1"/>
        </dgm:presLayoutVars>
      </dgm:prSet>
      <dgm:spPr/>
    </dgm:pt>
    <dgm:pt modelId="{9B73D7A9-B82E-4F86-96A4-20E8788AAF65}" type="pres">
      <dgm:prSet presAssocID="{CA8AA6E9-116A-425A-B441-6F9D4E12CFC6}" presName="nodeRect" presStyleLbl="alignNode1" presStyleIdx="4" presStyleCnt="5">
        <dgm:presLayoutVars>
          <dgm:bulletEnabled val="1"/>
        </dgm:presLayoutVars>
      </dgm:prSet>
      <dgm:spPr/>
    </dgm:pt>
  </dgm:ptLst>
  <dgm:cxnLst>
    <dgm:cxn modelId="{B9BF6604-AE94-4F26-AC35-A75B93AF56DA}" type="presOf" srcId="{450A5342-F5E7-4CB6-AC5E-2CF03CD5BFB6}" destId="{6B9E4B50-3F28-4A87-B7C2-0340AF312A4E}" srcOrd="0" destOrd="0" presId="urn:microsoft.com/office/officeart/2016/7/layout/LinearBlockProcessNumbered"/>
    <dgm:cxn modelId="{DD4E5006-A4DB-4343-9506-AF570E37D0C0}" srcId="{BFD83A75-5710-43A3-84C4-25686BDB3E6E}" destId="{0A883616-C514-4A8E-A1D9-97826C2838F2}" srcOrd="2" destOrd="0" parTransId="{C31CBDC4-E252-4655-B632-24E4CDCAB09C}" sibTransId="{450A5342-F5E7-4CB6-AC5E-2CF03CD5BFB6}"/>
    <dgm:cxn modelId="{5D9DA408-1AD5-425A-A316-C37D8010AD6D}" type="presOf" srcId="{D5DD91D8-924E-451B-B309-CB549531006F}" destId="{0EC33A6E-ABB5-4A8C-84B1-79DB9E5EB46B}" srcOrd="1" destOrd="0" presId="urn:microsoft.com/office/officeart/2016/7/layout/LinearBlockProcessNumbered"/>
    <dgm:cxn modelId="{E1A2FF0A-69FD-4571-A147-F9629DEE9415}" type="presOf" srcId="{CA8AA6E9-116A-425A-B441-6F9D4E12CFC6}" destId="{9B73D7A9-B82E-4F86-96A4-20E8788AAF65}" srcOrd="1" destOrd="0" presId="urn:microsoft.com/office/officeart/2016/7/layout/LinearBlockProcessNumbered"/>
    <dgm:cxn modelId="{DCDF2C23-6578-4BE2-8168-56A0C24C59B8}" srcId="{BFD83A75-5710-43A3-84C4-25686BDB3E6E}" destId="{EE9ADF2D-FFBF-4EFA-BC7B-29D8C3EC480F}" srcOrd="3" destOrd="0" parTransId="{68F42486-2C40-4171-B638-9F59E69B997A}" sibTransId="{C715F77A-EC47-4D94-B38A-3C3DBBD2DB4C}"/>
    <dgm:cxn modelId="{F407E324-F296-4D2C-B34C-868CBB402701}" type="presOf" srcId="{0A883616-C514-4A8E-A1D9-97826C2838F2}" destId="{7A6DCB3E-A441-4052-BAD1-ED507B8DF3CE}" srcOrd="1" destOrd="0" presId="urn:microsoft.com/office/officeart/2016/7/layout/LinearBlockProcessNumbered"/>
    <dgm:cxn modelId="{6C979535-D8A4-495F-A5C4-EC11077CEEC3}" type="presOf" srcId="{EE9ADF2D-FFBF-4EFA-BC7B-29D8C3EC480F}" destId="{1D8C1C36-2778-4953-905B-7CE88A2B9460}" srcOrd="1" destOrd="0" presId="urn:microsoft.com/office/officeart/2016/7/layout/LinearBlockProcessNumbered"/>
    <dgm:cxn modelId="{4010E25F-E349-4ECE-A184-5E7FA65E58E1}" type="presOf" srcId="{12A4FBDE-E546-4125-A3D1-5FF346A0123A}" destId="{5415D881-5F72-4569-A521-815CC4C98A17}" srcOrd="0" destOrd="0" presId="urn:microsoft.com/office/officeart/2016/7/layout/LinearBlockProcessNumbered"/>
    <dgm:cxn modelId="{22DDBF60-B455-4BED-B675-24D3FB79138F}" type="presOf" srcId="{F8BDF7AE-CD4D-4E51-B178-E7630597881F}" destId="{622A92D1-A486-494D-87D7-0B124B04A652}" srcOrd="0" destOrd="0" presId="urn:microsoft.com/office/officeart/2016/7/layout/LinearBlockProcessNumbered"/>
    <dgm:cxn modelId="{497FFB6D-2283-459B-B81E-6814CAAC222E}" type="presOf" srcId="{BFD83A75-5710-43A3-84C4-25686BDB3E6E}" destId="{F9052C6C-EBD3-4C65-A8EE-379729684A74}" srcOrd="0" destOrd="0" presId="urn:microsoft.com/office/officeart/2016/7/layout/LinearBlockProcessNumbered"/>
    <dgm:cxn modelId="{8FC6A874-8BEB-46CD-9D36-2616AB3A16F0}" type="presOf" srcId="{C328B328-C7B2-496E-8462-40D85D9BA5FD}" destId="{4AEF00B6-DF78-4F27-86BF-2A28F27F595C}" srcOrd="0" destOrd="0" presId="urn:microsoft.com/office/officeart/2016/7/layout/LinearBlockProcessNumbered"/>
    <dgm:cxn modelId="{25C27256-D10E-493C-AB10-3FFFAF7F6014}" type="presOf" srcId="{88BCAE71-C914-41D7-BB64-BCFC78A5CC5D}" destId="{304141F6-15C2-4044-BC9A-F80F24E4DDC4}" srcOrd="0" destOrd="0" presId="urn:microsoft.com/office/officeart/2016/7/layout/LinearBlockProcessNumbered"/>
    <dgm:cxn modelId="{69231779-42AC-40C3-AF7A-67B5837E456B}" type="presOf" srcId="{EE9ADF2D-FFBF-4EFA-BC7B-29D8C3EC480F}" destId="{1B9060B8-46C5-4002-9684-B2B2F2DF9761}" srcOrd="0" destOrd="0" presId="urn:microsoft.com/office/officeart/2016/7/layout/LinearBlockProcessNumbered"/>
    <dgm:cxn modelId="{4EEE257D-912C-460B-8D81-6CEE7987F002}" type="presOf" srcId="{0A883616-C514-4A8E-A1D9-97826C2838F2}" destId="{4005DE0A-D242-4418-AA2A-18DE2341E463}" srcOrd="0" destOrd="0" presId="urn:microsoft.com/office/officeart/2016/7/layout/LinearBlockProcessNumbered"/>
    <dgm:cxn modelId="{AFCF6F83-A718-44D4-9B27-32BA7B76B111}" srcId="{BFD83A75-5710-43A3-84C4-25686BDB3E6E}" destId="{D5DD91D8-924E-451B-B309-CB549531006F}" srcOrd="1" destOrd="0" parTransId="{B15A80CF-C2F5-4A4D-B357-5A8540E09740}" sibTransId="{F8BDF7AE-CD4D-4E51-B178-E7630597881F}"/>
    <dgm:cxn modelId="{979AFC96-4021-4E91-8E49-8DCA3F6BB1CD}" srcId="{BFD83A75-5710-43A3-84C4-25686BDB3E6E}" destId="{C328B328-C7B2-496E-8462-40D85D9BA5FD}" srcOrd="0" destOrd="0" parTransId="{BB6EF98E-63F4-4D03-AE29-F984C5F66A39}" sibTransId="{12A4FBDE-E546-4125-A3D1-5FF346A0123A}"/>
    <dgm:cxn modelId="{49D41D97-91A0-4631-A2DB-8705C7554E35}" type="presOf" srcId="{C328B328-C7B2-496E-8462-40D85D9BA5FD}" destId="{D98F5EDC-E4E1-4D72-B1F5-3A6D2A1FBCC7}" srcOrd="1" destOrd="0" presId="urn:microsoft.com/office/officeart/2016/7/layout/LinearBlockProcessNumbered"/>
    <dgm:cxn modelId="{B3F66C97-79A9-42E2-A0BF-A5428E760752}" type="presOf" srcId="{D5DD91D8-924E-451B-B309-CB549531006F}" destId="{0073074B-49D3-4FCC-8B73-02EE64FB3D3B}" srcOrd="0" destOrd="0" presId="urn:microsoft.com/office/officeart/2016/7/layout/LinearBlockProcessNumbered"/>
    <dgm:cxn modelId="{E614F8A8-EE9B-477D-9054-C47F2E7012A8}" type="presOf" srcId="{CA8AA6E9-116A-425A-B441-6F9D4E12CFC6}" destId="{AF392B5B-E316-44AE-BA04-74F4897DD378}" srcOrd="0" destOrd="0" presId="urn:microsoft.com/office/officeart/2016/7/layout/LinearBlockProcessNumbered"/>
    <dgm:cxn modelId="{AD1EC8C2-0E7E-40D2-BD20-CCE6A1084F0C}" srcId="{BFD83A75-5710-43A3-84C4-25686BDB3E6E}" destId="{CA8AA6E9-116A-425A-B441-6F9D4E12CFC6}" srcOrd="4" destOrd="0" parTransId="{7039A555-04F5-4482-9F22-84D5249E12F5}" sibTransId="{88BCAE71-C914-41D7-BB64-BCFC78A5CC5D}"/>
    <dgm:cxn modelId="{217AC7D4-BDB4-41C8-96F7-E9BB270918F7}" type="presOf" srcId="{C715F77A-EC47-4D94-B38A-3C3DBBD2DB4C}" destId="{5F56FE51-201B-4131-8B17-5B8F34705CD6}" srcOrd="0" destOrd="0" presId="urn:microsoft.com/office/officeart/2016/7/layout/LinearBlockProcessNumbered"/>
    <dgm:cxn modelId="{C0D503D6-7FEF-468D-A572-3EA035333F92}" type="presParOf" srcId="{F9052C6C-EBD3-4C65-A8EE-379729684A74}" destId="{A8EF14AB-EABD-461E-BF0A-A33A227D87F7}" srcOrd="0" destOrd="0" presId="urn:microsoft.com/office/officeart/2016/7/layout/LinearBlockProcessNumbered"/>
    <dgm:cxn modelId="{6A88E5FD-4966-4446-A059-259562405D22}" type="presParOf" srcId="{A8EF14AB-EABD-461E-BF0A-A33A227D87F7}" destId="{4AEF00B6-DF78-4F27-86BF-2A28F27F595C}" srcOrd="0" destOrd="0" presId="urn:microsoft.com/office/officeart/2016/7/layout/LinearBlockProcessNumbered"/>
    <dgm:cxn modelId="{8C3EBB61-DFBD-4E09-BB3D-70DE98CCD3B5}" type="presParOf" srcId="{A8EF14AB-EABD-461E-BF0A-A33A227D87F7}" destId="{5415D881-5F72-4569-A521-815CC4C98A17}" srcOrd="1" destOrd="0" presId="urn:microsoft.com/office/officeart/2016/7/layout/LinearBlockProcessNumbered"/>
    <dgm:cxn modelId="{296B17A9-F156-40F0-A2C5-BE5E2F692471}" type="presParOf" srcId="{A8EF14AB-EABD-461E-BF0A-A33A227D87F7}" destId="{D98F5EDC-E4E1-4D72-B1F5-3A6D2A1FBCC7}" srcOrd="2" destOrd="0" presId="urn:microsoft.com/office/officeart/2016/7/layout/LinearBlockProcessNumbered"/>
    <dgm:cxn modelId="{604A6812-3FC9-4E6D-81EC-271B1316A008}" type="presParOf" srcId="{F9052C6C-EBD3-4C65-A8EE-379729684A74}" destId="{7D32E873-2778-4605-91B9-B9219401D131}" srcOrd="1" destOrd="0" presId="urn:microsoft.com/office/officeart/2016/7/layout/LinearBlockProcessNumbered"/>
    <dgm:cxn modelId="{7167FF9E-3E81-403E-8035-D2B1721692F4}" type="presParOf" srcId="{F9052C6C-EBD3-4C65-A8EE-379729684A74}" destId="{5EAD9BC7-DB61-4ABF-954B-BF3BE992A942}" srcOrd="2" destOrd="0" presId="urn:microsoft.com/office/officeart/2016/7/layout/LinearBlockProcessNumbered"/>
    <dgm:cxn modelId="{3C30E890-2C38-48BC-A9E5-619ED8D46872}" type="presParOf" srcId="{5EAD9BC7-DB61-4ABF-954B-BF3BE992A942}" destId="{0073074B-49D3-4FCC-8B73-02EE64FB3D3B}" srcOrd="0" destOrd="0" presId="urn:microsoft.com/office/officeart/2016/7/layout/LinearBlockProcessNumbered"/>
    <dgm:cxn modelId="{E2B55C76-3181-49B0-A24D-3033785B9643}" type="presParOf" srcId="{5EAD9BC7-DB61-4ABF-954B-BF3BE992A942}" destId="{622A92D1-A486-494D-87D7-0B124B04A652}" srcOrd="1" destOrd="0" presId="urn:microsoft.com/office/officeart/2016/7/layout/LinearBlockProcessNumbered"/>
    <dgm:cxn modelId="{BD9FB8AE-D10A-4C82-8522-F32A9E5DB21D}" type="presParOf" srcId="{5EAD9BC7-DB61-4ABF-954B-BF3BE992A942}" destId="{0EC33A6E-ABB5-4A8C-84B1-79DB9E5EB46B}" srcOrd="2" destOrd="0" presId="urn:microsoft.com/office/officeart/2016/7/layout/LinearBlockProcessNumbered"/>
    <dgm:cxn modelId="{7D8EEA90-EAF9-402B-AFC0-5632D6A069AD}" type="presParOf" srcId="{F9052C6C-EBD3-4C65-A8EE-379729684A74}" destId="{2BE11D3E-94F5-4057-B169-01FE633B7379}" srcOrd="3" destOrd="0" presId="urn:microsoft.com/office/officeart/2016/7/layout/LinearBlockProcessNumbered"/>
    <dgm:cxn modelId="{2A45D2D7-E8A6-4F88-8DFB-6AE044F97D94}" type="presParOf" srcId="{F9052C6C-EBD3-4C65-A8EE-379729684A74}" destId="{3C616AD1-3EAB-4E65-A483-CB7E2D1F0EB5}" srcOrd="4" destOrd="0" presId="urn:microsoft.com/office/officeart/2016/7/layout/LinearBlockProcessNumbered"/>
    <dgm:cxn modelId="{975A84A1-04B9-48B9-802E-241A3B71E0DE}" type="presParOf" srcId="{3C616AD1-3EAB-4E65-A483-CB7E2D1F0EB5}" destId="{4005DE0A-D242-4418-AA2A-18DE2341E463}" srcOrd="0" destOrd="0" presId="urn:microsoft.com/office/officeart/2016/7/layout/LinearBlockProcessNumbered"/>
    <dgm:cxn modelId="{25F6A2AA-E9DB-4804-9D08-BAF1753D75C1}" type="presParOf" srcId="{3C616AD1-3EAB-4E65-A483-CB7E2D1F0EB5}" destId="{6B9E4B50-3F28-4A87-B7C2-0340AF312A4E}" srcOrd="1" destOrd="0" presId="urn:microsoft.com/office/officeart/2016/7/layout/LinearBlockProcessNumbered"/>
    <dgm:cxn modelId="{1D43CEA3-004D-44F8-9AAC-5DE6B71192FF}" type="presParOf" srcId="{3C616AD1-3EAB-4E65-A483-CB7E2D1F0EB5}" destId="{7A6DCB3E-A441-4052-BAD1-ED507B8DF3CE}" srcOrd="2" destOrd="0" presId="urn:microsoft.com/office/officeart/2016/7/layout/LinearBlockProcessNumbered"/>
    <dgm:cxn modelId="{3505E813-5493-49DB-83C1-958B822B57DC}" type="presParOf" srcId="{F9052C6C-EBD3-4C65-A8EE-379729684A74}" destId="{0A2635D5-707F-490D-9E05-913F75ABA81F}" srcOrd="5" destOrd="0" presId="urn:microsoft.com/office/officeart/2016/7/layout/LinearBlockProcessNumbered"/>
    <dgm:cxn modelId="{1F685C23-48E7-4604-9B14-6315D992A403}" type="presParOf" srcId="{F9052C6C-EBD3-4C65-A8EE-379729684A74}" destId="{D998EE67-91E2-4418-B364-BE53A22F1179}" srcOrd="6" destOrd="0" presId="urn:microsoft.com/office/officeart/2016/7/layout/LinearBlockProcessNumbered"/>
    <dgm:cxn modelId="{312AD29B-252B-4B64-94F9-66027FE01CFC}" type="presParOf" srcId="{D998EE67-91E2-4418-B364-BE53A22F1179}" destId="{1B9060B8-46C5-4002-9684-B2B2F2DF9761}" srcOrd="0" destOrd="0" presId="urn:microsoft.com/office/officeart/2016/7/layout/LinearBlockProcessNumbered"/>
    <dgm:cxn modelId="{F8415185-1F94-468C-819F-24EAFF6157C1}" type="presParOf" srcId="{D998EE67-91E2-4418-B364-BE53A22F1179}" destId="{5F56FE51-201B-4131-8B17-5B8F34705CD6}" srcOrd="1" destOrd="0" presId="urn:microsoft.com/office/officeart/2016/7/layout/LinearBlockProcessNumbered"/>
    <dgm:cxn modelId="{203D23B4-AC4E-492A-A0EA-6A0611A22C14}" type="presParOf" srcId="{D998EE67-91E2-4418-B364-BE53A22F1179}" destId="{1D8C1C36-2778-4953-905B-7CE88A2B9460}" srcOrd="2" destOrd="0" presId="urn:microsoft.com/office/officeart/2016/7/layout/LinearBlockProcessNumbered"/>
    <dgm:cxn modelId="{74F57E3F-A06B-4653-96F1-560DCA5E2DB8}" type="presParOf" srcId="{F9052C6C-EBD3-4C65-A8EE-379729684A74}" destId="{086CC0C7-D964-4D90-967E-FB05682C676D}" srcOrd="7" destOrd="0" presId="urn:microsoft.com/office/officeart/2016/7/layout/LinearBlockProcessNumbered"/>
    <dgm:cxn modelId="{73F2E025-E916-4A56-9C9E-9F499382C5DE}" type="presParOf" srcId="{F9052C6C-EBD3-4C65-A8EE-379729684A74}" destId="{B57EC07C-708B-44C3-B12F-40D6903197B2}" srcOrd="8" destOrd="0" presId="urn:microsoft.com/office/officeart/2016/7/layout/LinearBlockProcessNumbered"/>
    <dgm:cxn modelId="{F5A40615-0DC4-4B2F-B952-B2E627666444}" type="presParOf" srcId="{B57EC07C-708B-44C3-B12F-40D6903197B2}" destId="{AF392B5B-E316-44AE-BA04-74F4897DD378}" srcOrd="0" destOrd="0" presId="urn:microsoft.com/office/officeart/2016/7/layout/LinearBlockProcessNumbered"/>
    <dgm:cxn modelId="{B801A3EA-408F-4F41-8C80-AE97325DD234}" type="presParOf" srcId="{B57EC07C-708B-44C3-B12F-40D6903197B2}" destId="{304141F6-15C2-4044-BC9A-F80F24E4DDC4}" srcOrd="1" destOrd="0" presId="urn:microsoft.com/office/officeart/2016/7/layout/LinearBlockProcessNumbered"/>
    <dgm:cxn modelId="{D62C9652-4873-4AF3-9791-94514C1CDB92}" type="presParOf" srcId="{B57EC07C-708B-44C3-B12F-40D6903197B2}" destId="{9B73D7A9-B82E-4F86-96A4-20E8788AAF65}"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EF00B6-DF78-4F27-86BF-2A28F27F595C}">
      <dsp:nvSpPr>
        <dsp:cNvPr id="0" name=""/>
        <dsp:cNvSpPr/>
      </dsp:nvSpPr>
      <dsp:spPr>
        <a:xfrm>
          <a:off x="6203" y="0"/>
          <a:ext cx="1939261" cy="4269136"/>
        </a:xfrm>
        <a:prstGeom prst="rect">
          <a:avLst/>
        </a:prstGeom>
        <a:solidFill>
          <a:schemeClr val="accent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1556" tIns="0" rIns="191556" bIns="330200" numCol="1" spcCol="1270" anchor="t" anchorCtr="0">
          <a:noAutofit/>
        </a:bodyPr>
        <a:lstStyle/>
        <a:p>
          <a:pPr marL="0" lvl="0" indent="0" algn="just" defTabSz="488950">
            <a:lnSpc>
              <a:spcPct val="90000"/>
            </a:lnSpc>
            <a:spcBef>
              <a:spcPct val="0"/>
            </a:spcBef>
            <a:spcAft>
              <a:spcPct val="35000"/>
            </a:spcAft>
            <a:buNone/>
          </a:pPr>
          <a:r>
            <a:rPr lang="es-MX" sz="1100" kern="1200" dirty="0">
              <a:latin typeface="Calibri" panose="020F0502020204030204" pitchFamily="34" charset="0"/>
              <a:cs typeface="Calibri" panose="020F0502020204030204" pitchFamily="34" charset="0"/>
            </a:rPr>
            <a:t>¿Cuál es la región (de las mencionadas) que realiza más trabajo remoto?</a:t>
          </a:r>
        </a:p>
        <a:p>
          <a:pPr marL="0" lvl="0" indent="0" algn="just" defTabSz="488950">
            <a:lnSpc>
              <a:spcPct val="90000"/>
            </a:lnSpc>
            <a:spcBef>
              <a:spcPct val="0"/>
            </a:spcBef>
            <a:spcAft>
              <a:spcPct val="35000"/>
            </a:spcAft>
            <a:buNone/>
          </a:pPr>
          <a:r>
            <a:rPr lang="es-MX" sz="1100" kern="1200" dirty="0">
              <a:solidFill>
                <a:srgbClr val="0033CC"/>
              </a:solidFill>
              <a:latin typeface="Calibri" panose="020F0502020204030204" pitchFamily="34" charset="0"/>
              <a:cs typeface="Calibri" panose="020F0502020204030204" pitchFamily="34" charset="0"/>
            </a:rPr>
            <a:t>Las personas que más trabajo remoto realizan se encuentran en África, seguido de Asia y Oceanía</a:t>
          </a:r>
          <a:endParaRPr lang="en-US" sz="1100" kern="1200" dirty="0">
            <a:solidFill>
              <a:srgbClr val="0033CC"/>
            </a:solidFill>
            <a:latin typeface="Calibri" panose="020F0502020204030204" pitchFamily="34" charset="0"/>
            <a:cs typeface="Calibri" panose="020F0502020204030204" pitchFamily="34" charset="0"/>
          </a:endParaRPr>
        </a:p>
      </dsp:txBody>
      <dsp:txXfrm>
        <a:off x="6203" y="1707654"/>
        <a:ext cx="1939261" cy="2561481"/>
      </dsp:txXfrm>
    </dsp:sp>
    <dsp:sp modelId="{5415D881-5F72-4569-A521-815CC4C98A17}">
      <dsp:nvSpPr>
        <dsp:cNvPr id="0" name=""/>
        <dsp:cNvSpPr/>
      </dsp:nvSpPr>
      <dsp:spPr>
        <a:xfrm>
          <a:off x="6203" y="971011"/>
          <a:ext cx="1939261" cy="93084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1556" tIns="165100" rIns="191556" bIns="165100" numCol="1" spcCol="1270" anchor="ctr" anchorCtr="0">
          <a:noAutofit/>
        </a:bodyPr>
        <a:lstStyle/>
        <a:p>
          <a:pPr marL="0" lvl="0" indent="0" algn="l" defTabSz="1866900">
            <a:lnSpc>
              <a:spcPct val="90000"/>
            </a:lnSpc>
            <a:spcBef>
              <a:spcPct val="0"/>
            </a:spcBef>
            <a:spcAft>
              <a:spcPct val="35000"/>
            </a:spcAft>
            <a:buNone/>
          </a:pPr>
          <a:r>
            <a:rPr lang="en-US" sz="4200" kern="1200"/>
            <a:t>01</a:t>
          </a:r>
          <a:endParaRPr lang="en-US" sz="4200" kern="1200" dirty="0"/>
        </a:p>
      </dsp:txBody>
      <dsp:txXfrm>
        <a:off x="6203" y="971011"/>
        <a:ext cx="1939261" cy="930845"/>
      </dsp:txXfrm>
    </dsp:sp>
    <dsp:sp modelId="{0073074B-49D3-4FCC-8B73-02EE64FB3D3B}">
      <dsp:nvSpPr>
        <dsp:cNvPr id="0" name=""/>
        <dsp:cNvSpPr/>
      </dsp:nvSpPr>
      <dsp:spPr>
        <a:xfrm>
          <a:off x="2100605" y="0"/>
          <a:ext cx="1939261" cy="4269136"/>
        </a:xfrm>
        <a:prstGeom prst="rect">
          <a:avLst/>
        </a:prstGeom>
        <a:solidFill>
          <a:schemeClr val="bg1">
            <a:lumMod val="50000"/>
          </a:schemeClr>
        </a:solidFill>
        <a:ln w="12700" cap="flat" cmpd="sng" algn="ctr">
          <a:solidFill>
            <a:schemeClr val="bg1">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1556" tIns="0" rIns="191556" bIns="330200" numCol="1" spcCol="1270" anchor="t" anchorCtr="0">
          <a:noAutofit/>
        </a:bodyPr>
        <a:lstStyle/>
        <a:p>
          <a:pPr marL="0" lvl="0" indent="0" algn="just" defTabSz="488950">
            <a:lnSpc>
              <a:spcPct val="90000"/>
            </a:lnSpc>
            <a:spcBef>
              <a:spcPct val="0"/>
            </a:spcBef>
            <a:spcAft>
              <a:spcPct val="35000"/>
            </a:spcAft>
            <a:buNone/>
          </a:pPr>
          <a:r>
            <a:rPr lang="es-MX" sz="1100" kern="1200" dirty="0">
              <a:latin typeface="Calibri" panose="020F0502020204030204" pitchFamily="34" charset="0"/>
              <a:cs typeface="Calibri" panose="020F0502020204030204" pitchFamily="34" charset="0"/>
            </a:rPr>
            <a:t>¿Cuál es la industria que puede realizar trabajo remoto?</a:t>
          </a:r>
        </a:p>
        <a:p>
          <a:pPr marL="0" lvl="0" indent="0" algn="just" defTabSz="488950">
            <a:lnSpc>
              <a:spcPct val="90000"/>
            </a:lnSpc>
            <a:spcBef>
              <a:spcPct val="0"/>
            </a:spcBef>
            <a:spcAft>
              <a:spcPct val="35000"/>
            </a:spcAft>
            <a:buNone/>
          </a:pPr>
          <a:r>
            <a:rPr lang="es-MX" sz="1100" kern="1200" dirty="0">
              <a:solidFill>
                <a:srgbClr val="0033CC"/>
              </a:solidFill>
              <a:latin typeface="Calibri" panose="020F0502020204030204" pitchFamily="34" charset="0"/>
              <a:cs typeface="Calibri" panose="020F0502020204030204" pitchFamily="34" charset="0"/>
            </a:rPr>
            <a:t>El tipo de industria que más realiza trabajo remoto es </a:t>
          </a:r>
          <a:r>
            <a:rPr lang="es-MX" sz="1100" kern="1200" dirty="0" err="1">
              <a:solidFill>
                <a:srgbClr val="0033CC"/>
              </a:solidFill>
              <a:latin typeface="Calibri" panose="020F0502020204030204" pitchFamily="34" charset="0"/>
              <a:cs typeface="Calibri" panose="020F0502020204030204" pitchFamily="34" charset="0"/>
            </a:rPr>
            <a:t>Manufacturing</a:t>
          </a:r>
          <a:r>
            <a:rPr lang="es-MX" sz="1100" kern="1200" dirty="0">
              <a:solidFill>
                <a:srgbClr val="0033CC"/>
              </a:solidFill>
              <a:latin typeface="Calibri" panose="020F0502020204030204" pitchFamily="34" charset="0"/>
              <a:cs typeface="Calibri" panose="020F0502020204030204" pitchFamily="34" charset="0"/>
            </a:rPr>
            <a:t>, seguido de </a:t>
          </a:r>
          <a:r>
            <a:rPr lang="es-MX" sz="1100" kern="1200" dirty="0" err="1">
              <a:solidFill>
                <a:srgbClr val="0033CC"/>
              </a:solidFill>
              <a:latin typeface="Calibri" panose="020F0502020204030204" pitchFamily="34" charset="0"/>
              <a:cs typeface="Calibri" panose="020F0502020204030204" pitchFamily="34" charset="0"/>
            </a:rPr>
            <a:t>Finance</a:t>
          </a:r>
          <a:r>
            <a:rPr lang="es-MX" sz="1100" kern="1200" dirty="0">
              <a:solidFill>
                <a:srgbClr val="0033CC"/>
              </a:solidFill>
              <a:latin typeface="Calibri" panose="020F0502020204030204" pitchFamily="34" charset="0"/>
              <a:cs typeface="Calibri" panose="020F0502020204030204" pitchFamily="34" charset="0"/>
            </a:rPr>
            <a:t> y </a:t>
          </a:r>
          <a:r>
            <a:rPr lang="es-MX" sz="1100" kern="1200" dirty="0" err="1">
              <a:solidFill>
                <a:srgbClr val="0033CC"/>
              </a:solidFill>
              <a:latin typeface="Calibri" panose="020F0502020204030204" pitchFamily="34" charset="0"/>
              <a:cs typeface="Calibri" panose="020F0502020204030204" pitchFamily="34" charset="0"/>
            </a:rPr>
            <a:t>Healthcare</a:t>
          </a:r>
          <a:endParaRPr lang="en-US" sz="1100" kern="1200" dirty="0">
            <a:solidFill>
              <a:srgbClr val="0033CC"/>
            </a:solidFill>
            <a:latin typeface="Calibri" panose="020F0502020204030204" pitchFamily="34" charset="0"/>
            <a:cs typeface="Calibri" panose="020F0502020204030204" pitchFamily="34" charset="0"/>
          </a:endParaRPr>
        </a:p>
      </dsp:txBody>
      <dsp:txXfrm>
        <a:off x="2100605" y="1707654"/>
        <a:ext cx="1939261" cy="2561481"/>
      </dsp:txXfrm>
    </dsp:sp>
    <dsp:sp modelId="{622A92D1-A486-494D-87D7-0B124B04A652}">
      <dsp:nvSpPr>
        <dsp:cNvPr id="0" name=""/>
        <dsp:cNvSpPr/>
      </dsp:nvSpPr>
      <dsp:spPr>
        <a:xfrm>
          <a:off x="2100605" y="971011"/>
          <a:ext cx="1939261" cy="93084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1556" tIns="165100" rIns="191556" bIns="165100" numCol="1" spcCol="1270" anchor="ctr" anchorCtr="0">
          <a:noAutofit/>
        </a:bodyPr>
        <a:lstStyle/>
        <a:p>
          <a:pPr marL="0" lvl="0" indent="0" algn="l" defTabSz="1866900">
            <a:lnSpc>
              <a:spcPct val="90000"/>
            </a:lnSpc>
            <a:spcBef>
              <a:spcPct val="0"/>
            </a:spcBef>
            <a:spcAft>
              <a:spcPct val="35000"/>
            </a:spcAft>
            <a:buNone/>
          </a:pPr>
          <a:r>
            <a:rPr lang="en-US" sz="4200" kern="1200"/>
            <a:t>02</a:t>
          </a:r>
        </a:p>
      </dsp:txBody>
      <dsp:txXfrm>
        <a:off x="2100605" y="971011"/>
        <a:ext cx="1939261" cy="930845"/>
      </dsp:txXfrm>
    </dsp:sp>
    <dsp:sp modelId="{4005DE0A-D242-4418-AA2A-18DE2341E463}">
      <dsp:nvSpPr>
        <dsp:cNvPr id="0" name=""/>
        <dsp:cNvSpPr/>
      </dsp:nvSpPr>
      <dsp:spPr>
        <a:xfrm>
          <a:off x="4195007" y="0"/>
          <a:ext cx="1939261" cy="4269136"/>
        </a:xfrm>
        <a:prstGeom prst="rect">
          <a:avLst/>
        </a:prstGeom>
        <a:solidFill>
          <a:schemeClr val="bg2">
            <a:lumMod val="75000"/>
          </a:schemeClr>
        </a:solidFill>
        <a:ln w="12700" cap="flat" cmpd="sng" algn="ctr">
          <a:solidFill>
            <a:schemeClr val="bg2">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1556" tIns="0" rIns="191556" bIns="330200" numCol="1" spcCol="1270" anchor="t" anchorCtr="0">
          <a:noAutofit/>
        </a:bodyPr>
        <a:lstStyle/>
        <a:p>
          <a:pPr marL="0" lvl="0" indent="0" algn="just" defTabSz="488950">
            <a:lnSpc>
              <a:spcPct val="90000"/>
            </a:lnSpc>
            <a:spcBef>
              <a:spcPct val="0"/>
            </a:spcBef>
            <a:spcAft>
              <a:spcPct val="35000"/>
            </a:spcAft>
            <a:buNone/>
          </a:pPr>
          <a:r>
            <a:rPr lang="es-MX" sz="1100" kern="1200" dirty="0">
              <a:latin typeface="Calibri" panose="020F0502020204030204" pitchFamily="34" charset="0"/>
              <a:cs typeface="Calibri" panose="020F0502020204030204" pitchFamily="34" charset="0"/>
            </a:rPr>
            <a:t>¿Cuál es el puesto que es más frecuente que realice trabajo remoto?  </a:t>
          </a:r>
        </a:p>
        <a:p>
          <a:pPr marL="0" lvl="0" indent="0" algn="just" defTabSz="488950">
            <a:lnSpc>
              <a:spcPct val="90000"/>
            </a:lnSpc>
            <a:spcBef>
              <a:spcPct val="0"/>
            </a:spcBef>
            <a:spcAft>
              <a:spcPct val="35000"/>
            </a:spcAft>
            <a:buNone/>
          </a:pPr>
          <a:r>
            <a:rPr lang="es-MX" sz="1100" kern="1200" dirty="0">
              <a:solidFill>
                <a:srgbClr val="0033CC"/>
              </a:solidFill>
              <a:latin typeface="Calibri" panose="020F0502020204030204" pitchFamily="34" charset="0"/>
              <a:cs typeface="Calibri" panose="020F0502020204030204" pitchFamily="34" charset="0"/>
            </a:rPr>
            <a:t>La posición que más trabajo remoto realiza es Data </a:t>
          </a:r>
          <a:r>
            <a:rPr lang="es-MX" sz="1100" kern="1200" dirty="0" err="1">
              <a:solidFill>
                <a:srgbClr val="0033CC"/>
              </a:solidFill>
              <a:latin typeface="Calibri" panose="020F0502020204030204" pitchFamily="34" charset="0"/>
              <a:cs typeface="Calibri" panose="020F0502020204030204" pitchFamily="34" charset="0"/>
            </a:rPr>
            <a:t>Scientist</a:t>
          </a:r>
          <a:r>
            <a:rPr lang="es-MX" sz="1100" kern="1200" dirty="0">
              <a:solidFill>
                <a:srgbClr val="0033CC"/>
              </a:solidFill>
              <a:latin typeface="Calibri" panose="020F0502020204030204" pitchFamily="34" charset="0"/>
              <a:cs typeface="Calibri" panose="020F0502020204030204" pitchFamily="34" charset="0"/>
            </a:rPr>
            <a:t> seguido de Software </a:t>
          </a:r>
          <a:r>
            <a:rPr lang="es-MX" sz="1100" kern="1200" dirty="0" err="1">
              <a:solidFill>
                <a:srgbClr val="0033CC"/>
              </a:solidFill>
              <a:latin typeface="Calibri" panose="020F0502020204030204" pitchFamily="34" charset="0"/>
              <a:cs typeface="Calibri" panose="020F0502020204030204" pitchFamily="34" charset="0"/>
            </a:rPr>
            <a:t>Engineer</a:t>
          </a:r>
          <a:r>
            <a:rPr lang="es-MX" sz="1100" kern="1200" dirty="0">
              <a:solidFill>
                <a:srgbClr val="0033CC"/>
              </a:solidFill>
              <a:effectLst/>
              <a:latin typeface="Calibri" panose="020F0502020204030204" pitchFamily="34" charset="0"/>
              <a:ea typeface="Calibri" panose="020F0502020204030204" pitchFamily="34" charset="0"/>
              <a:cs typeface="Calibri" panose="020F0502020204030204" pitchFamily="34" charset="0"/>
            </a:rPr>
            <a:t>.</a:t>
          </a:r>
          <a:endParaRPr lang="en-US" sz="1100" kern="1200" dirty="0">
            <a:latin typeface="Calibri" panose="020F0502020204030204" pitchFamily="34" charset="0"/>
            <a:cs typeface="Calibri" panose="020F0502020204030204" pitchFamily="34" charset="0"/>
          </a:endParaRPr>
        </a:p>
      </dsp:txBody>
      <dsp:txXfrm>
        <a:off x="4195007" y="1707654"/>
        <a:ext cx="1939261" cy="2561481"/>
      </dsp:txXfrm>
    </dsp:sp>
    <dsp:sp modelId="{6B9E4B50-3F28-4A87-B7C2-0340AF312A4E}">
      <dsp:nvSpPr>
        <dsp:cNvPr id="0" name=""/>
        <dsp:cNvSpPr/>
      </dsp:nvSpPr>
      <dsp:spPr>
        <a:xfrm>
          <a:off x="4195007" y="971011"/>
          <a:ext cx="1939261" cy="93084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1556" tIns="165100" rIns="191556" bIns="165100" numCol="1" spcCol="1270" anchor="ctr" anchorCtr="0">
          <a:noAutofit/>
        </a:bodyPr>
        <a:lstStyle/>
        <a:p>
          <a:pPr marL="0" lvl="0" indent="0" algn="l" defTabSz="1866900">
            <a:lnSpc>
              <a:spcPct val="90000"/>
            </a:lnSpc>
            <a:spcBef>
              <a:spcPct val="0"/>
            </a:spcBef>
            <a:spcAft>
              <a:spcPct val="35000"/>
            </a:spcAft>
            <a:buNone/>
          </a:pPr>
          <a:r>
            <a:rPr lang="en-US" sz="4200" kern="1200"/>
            <a:t>03</a:t>
          </a:r>
        </a:p>
      </dsp:txBody>
      <dsp:txXfrm>
        <a:off x="4195007" y="971011"/>
        <a:ext cx="1939261" cy="930845"/>
      </dsp:txXfrm>
    </dsp:sp>
    <dsp:sp modelId="{1B9060B8-46C5-4002-9684-B2B2F2DF9761}">
      <dsp:nvSpPr>
        <dsp:cNvPr id="0" name=""/>
        <dsp:cNvSpPr/>
      </dsp:nvSpPr>
      <dsp:spPr>
        <a:xfrm>
          <a:off x="6289410" y="0"/>
          <a:ext cx="1939261" cy="4269136"/>
        </a:xfrm>
        <a:prstGeom prst="rect">
          <a:avLst/>
        </a:prstGeom>
        <a:solidFill>
          <a:schemeClr val="accent6"/>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1556" tIns="0" rIns="191556" bIns="330200" numCol="1" spcCol="1270" anchor="t" anchorCtr="0">
          <a:noAutofit/>
        </a:bodyPr>
        <a:lstStyle/>
        <a:p>
          <a:pPr marL="0" lvl="0" indent="0" algn="just" defTabSz="488950">
            <a:lnSpc>
              <a:spcPct val="90000"/>
            </a:lnSpc>
            <a:spcBef>
              <a:spcPct val="0"/>
            </a:spcBef>
            <a:spcAft>
              <a:spcPct val="35000"/>
            </a:spcAft>
            <a:buNone/>
          </a:pPr>
          <a:r>
            <a:rPr lang="es-MX" sz="1100" kern="1200" dirty="0">
              <a:latin typeface="Calibri" panose="020F0502020204030204" pitchFamily="34" charset="0"/>
              <a:cs typeface="Calibri" panose="020F0502020204030204" pitchFamily="34" charset="0"/>
            </a:rPr>
            <a:t>¿El trabajo remoto incrementa los niveles de estrés?  </a:t>
          </a:r>
        </a:p>
        <a:p>
          <a:pPr marL="0" lvl="0" indent="0" algn="just" defTabSz="488950">
            <a:lnSpc>
              <a:spcPct val="90000"/>
            </a:lnSpc>
            <a:spcBef>
              <a:spcPct val="0"/>
            </a:spcBef>
            <a:spcAft>
              <a:spcPct val="35000"/>
            </a:spcAft>
            <a:buNone/>
          </a:pPr>
          <a:r>
            <a:rPr lang="es-MX" sz="1100" kern="1200" dirty="0">
              <a:solidFill>
                <a:srgbClr val="0033CC"/>
              </a:solidFill>
              <a:latin typeface="Calibri" panose="020F0502020204030204" pitchFamily="34" charset="0"/>
              <a:cs typeface="Calibri" panose="020F0502020204030204" pitchFamily="34" charset="0"/>
            </a:rPr>
            <a:t>El trabajo remote genera mayores niveles de estrés (con 1% mayor). Los trabajos tipo en sitio e híbrido generan menores niveles de estrés (siendo ligeramente mejor en sitio)</a:t>
          </a:r>
          <a:endParaRPr lang="en-US" sz="1100" kern="1200" dirty="0">
            <a:solidFill>
              <a:srgbClr val="0033CC"/>
            </a:solidFill>
            <a:latin typeface="Calibri" panose="020F0502020204030204" pitchFamily="34" charset="0"/>
            <a:cs typeface="Calibri" panose="020F0502020204030204" pitchFamily="34" charset="0"/>
          </a:endParaRPr>
        </a:p>
      </dsp:txBody>
      <dsp:txXfrm>
        <a:off x="6289410" y="1707654"/>
        <a:ext cx="1939261" cy="2561481"/>
      </dsp:txXfrm>
    </dsp:sp>
    <dsp:sp modelId="{5F56FE51-201B-4131-8B17-5B8F34705CD6}">
      <dsp:nvSpPr>
        <dsp:cNvPr id="0" name=""/>
        <dsp:cNvSpPr/>
      </dsp:nvSpPr>
      <dsp:spPr>
        <a:xfrm>
          <a:off x="6289410" y="971011"/>
          <a:ext cx="1939261" cy="93084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1556" tIns="165100" rIns="191556" bIns="165100" numCol="1" spcCol="1270" anchor="ctr" anchorCtr="0">
          <a:noAutofit/>
        </a:bodyPr>
        <a:lstStyle/>
        <a:p>
          <a:pPr marL="0" lvl="0" indent="0" algn="l" defTabSz="1866900">
            <a:lnSpc>
              <a:spcPct val="90000"/>
            </a:lnSpc>
            <a:spcBef>
              <a:spcPct val="0"/>
            </a:spcBef>
            <a:spcAft>
              <a:spcPct val="35000"/>
            </a:spcAft>
            <a:buNone/>
          </a:pPr>
          <a:r>
            <a:rPr lang="en-US" sz="4200" kern="1200"/>
            <a:t>04</a:t>
          </a:r>
        </a:p>
      </dsp:txBody>
      <dsp:txXfrm>
        <a:off x="6289410" y="971011"/>
        <a:ext cx="1939261" cy="930845"/>
      </dsp:txXfrm>
    </dsp:sp>
    <dsp:sp modelId="{AF392B5B-E316-44AE-BA04-74F4897DD378}">
      <dsp:nvSpPr>
        <dsp:cNvPr id="0" name=""/>
        <dsp:cNvSpPr/>
      </dsp:nvSpPr>
      <dsp:spPr>
        <a:xfrm>
          <a:off x="8383812" y="0"/>
          <a:ext cx="1939261" cy="4269136"/>
        </a:xfrm>
        <a:prstGeom prst="rect">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1556" tIns="0" rIns="191556" bIns="330200" numCol="1" spcCol="1270" anchor="t" anchorCtr="0">
          <a:noAutofit/>
        </a:bodyPr>
        <a:lstStyle/>
        <a:p>
          <a:pPr marL="0" lvl="0" indent="0" algn="just" defTabSz="488950">
            <a:lnSpc>
              <a:spcPct val="90000"/>
            </a:lnSpc>
            <a:spcBef>
              <a:spcPct val="0"/>
            </a:spcBef>
            <a:spcAft>
              <a:spcPct val="35000"/>
            </a:spcAft>
            <a:buNone/>
          </a:pPr>
          <a:r>
            <a:rPr lang="es-MX" sz="1100" kern="1200" dirty="0">
              <a:latin typeface="Calibri" panose="020F0502020204030204" pitchFamily="34" charset="0"/>
              <a:cs typeface="Calibri" panose="020F0502020204030204" pitchFamily="34" charset="0"/>
            </a:rPr>
            <a:t>¿El trabajo remoto genera alguna afectación a la salud mental?  </a:t>
          </a:r>
        </a:p>
        <a:p>
          <a:pPr marL="0" lvl="0" indent="0" algn="just" defTabSz="488950">
            <a:lnSpc>
              <a:spcPct val="90000"/>
            </a:lnSpc>
            <a:spcBef>
              <a:spcPct val="0"/>
            </a:spcBef>
            <a:spcAft>
              <a:spcPct val="35000"/>
            </a:spcAft>
            <a:buNone/>
          </a:pPr>
          <a:r>
            <a:rPr lang="es-MX" sz="1100" kern="1200" dirty="0">
              <a:solidFill>
                <a:srgbClr val="0033CC"/>
              </a:solidFill>
              <a:latin typeface="Calibri" panose="020F0502020204030204" pitchFamily="34" charset="0"/>
              <a:cs typeface="Calibri" panose="020F0502020204030204" pitchFamily="34" charset="0"/>
            </a:rPr>
            <a:t>El tipo de trabajo no está correlacionado con alguna afectación a la salud</a:t>
          </a:r>
          <a:endParaRPr lang="en-US" sz="1100" kern="1200" dirty="0">
            <a:solidFill>
              <a:srgbClr val="0033CC"/>
            </a:solidFill>
            <a:latin typeface="Calibri" panose="020F0502020204030204" pitchFamily="34" charset="0"/>
            <a:cs typeface="Calibri" panose="020F0502020204030204" pitchFamily="34" charset="0"/>
          </a:endParaRPr>
        </a:p>
      </dsp:txBody>
      <dsp:txXfrm>
        <a:off x="8383812" y="1707654"/>
        <a:ext cx="1939261" cy="2561481"/>
      </dsp:txXfrm>
    </dsp:sp>
    <dsp:sp modelId="{304141F6-15C2-4044-BC9A-F80F24E4DDC4}">
      <dsp:nvSpPr>
        <dsp:cNvPr id="0" name=""/>
        <dsp:cNvSpPr/>
      </dsp:nvSpPr>
      <dsp:spPr>
        <a:xfrm>
          <a:off x="8383812" y="971011"/>
          <a:ext cx="1939261" cy="93084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1556" tIns="165100" rIns="191556" bIns="165100" numCol="1" spcCol="1270" anchor="ctr" anchorCtr="0">
          <a:noAutofit/>
        </a:bodyPr>
        <a:lstStyle/>
        <a:p>
          <a:pPr marL="0" lvl="0" indent="0" algn="l" defTabSz="1866900">
            <a:lnSpc>
              <a:spcPct val="90000"/>
            </a:lnSpc>
            <a:spcBef>
              <a:spcPct val="0"/>
            </a:spcBef>
            <a:spcAft>
              <a:spcPct val="35000"/>
            </a:spcAft>
            <a:buNone/>
          </a:pPr>
          <a:r>
            <a:rPr lang="en-US" sz="4200" kern="1200"/>
            <a:t>05</a:t>
          </a:r>
        </a:p>
      </dsp:txBody>
      <dsp:txXfrm>
        <a:off x="8383812" y="971011"/>
        <a:ext cx="1939261" cy="9308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EF00B6-DF78-4F27-86BF-2A28F27F595C}">
      <dsp:nvSpPr>
        <dsp:cNvPr id="0" name=""/>
        <dsp:cNvSpPr/>
      </dsp:nvSpPr>
      <dsp:spPr>
        <a:xfrm>
          <a:off x="6203" y="0"/>
          <a:ext cx="1939261" cy="4269136"/>
        </a:xfrm>
        <a:prstGeom prst="rect">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1556" tIns="0" rIns="191556" bIns="330200" numCol="1" spcCol="1270" anchor="t" anchorCtr="0">
          <a:noAutofit/>
        </a:bodyPr>
        <a:lstStyle/>
        <a:p>
          <a:pPr marL="0" lvl="0" indent="0" algn="just" defTabSz="488950">
            <a:lnSpc>
              <a:spcPct val="90000"/>
            </a:lnSpc>
            <a:spcBef>
              <a:spcPct val="0"/>
            </a:spcBef>
            <a:spcAft>
              <a:spcPct val="35000"/>
            </a:spcAft>
            <a:buNone/>
          </a:pPr>
          <a:r>
            <a:rPr lang="es-MX" sz="1100" kern="1200" dirty="0">
              <a:effectLst/>
              <a:latin typeface="Calibri" panose="020F0502020204030204" pitchFamily="34" charset="0"/>
              <a:ea typeface="Calibri" panose="020F0502020204030204" pitchFamily="34" charset="0"/>
              <a:cs typeface="Times New Roman" panose="02020603050405020304" pitchFamily="18" charset="0"/>
            </a:rPr>
            <a:t>¿Las personas que tienen alguna afectación mental tienen acceso al cuidado de la salud?</a:t>
          </a:r>
          <a:br>
            <a:rPr lang="es-MX" sz="1100" kern="1200" dirty="0">
              <a:effectLst/>
              <a:latin typeface="Calibri" panose="020F0502020204030204" pitchFamily="34" charset="0"/>
              <a:ea typeface="Calibri" panose="020F0502020204030204" pitchFamily="34" charset="0"/>
              <a:cs typeface="Times New Roman" panose="02020603050405020304" pitchFamily="18" charset="0"/>
            </a:rPr>
          </a:br>
          <a:r>
            <a:rPr lang="es-MX" sz="1100" kern="1200" dirty="0">
              <a:solidFill>
                <a:srgbClr val="0033CC"/>
              </a:solidFill>
              <a:effectLst/>
              <a:latin typeface="Calibri" panose="020F0502020204030204" pitchFamily="34" charset="0"/>
              <a:ea typeface="Calibri" panose="020F0502020204030204" pitchFamily="34" charset="0"/>
              <a:cs typeface="Times New Roman" panose="02020603050405020304" pitchFamily="18" charset="0"/>
            </a:rPr>
            <a:t>La mayoría de las personas que tienen alguna afectación a la salud no tienen acceso a atención médica</a:t>
          </a:r>
          <a:endParaRPr lang="en-US" sz="1100" kern="1200" dirty="0"/>
        </a:p>
      </dsp:txBody>
      <dsp:txXfrm>
        <a:off x="6203" y="1707654"/>
        <a:ext cx="1939261" cy="2561481"/>
      </dsp:txXfrm>
    </dsp:sp>
    <dsp:sp modelId="{5415D881-5F72-4569-A521-815CC4C98A17}">
      <dsp:nvSpPr>
        <dsp:cNvPr id="0" name=""/>
        <dsp:cNvSpPr/>
      </dsp:nvSpPr>
      <dsp:spPr>
        <a:xfrm>
          <a:off x="6203" y="971011"/>
          <a:ext cx="1939261" cy="93084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1556" tIns="165100" rIns="191556" bIns="165100" numCol="1" spcCol="1270" anchor="ctr" anchorCtr="0">
          <a:noAutofit/>
        </a:bodyPr>
        <a:lstStyle/>
        <a:p>
          <a:pPr marL="0" lvl="0" indent="0" algn="l" defTabSz="1866900">
            <a:lnSpc>
              <a:spcPct val="90000"/>
            </a:lnSpc>
            <a:spcBef>
              <a:spcPct val="0"/>
            </a:spcBef>
            <a:spcAft>
              <a:spcPct val="35000"/>
            </a:spcAft>
            <a:buNone/>
          </a:pPr>
          <a:r>
            <a:rPr lang="en-US" sz="4200" kern="1200" dirty="0"/>
            <a:t>01</a:t>
          </a:r>
        </a:p>
      </dsp:txBody>
      <dsp:txXfrm>
        <a:off x="6203" y="971011"/>
        <a:ext cx="1939261" cy="930845"/>
      </dsp:txXfrm>
    </dsp:sp>
    <dsp:sp modelId="{0073074B-49D3-4FCC-8B73-02EE64FB3D3B}">
      <dsp:nvSpPr>
        <dsp:cNvPr id="0" name=""/>
        <dsp:cNvSpPr/>
      </dsp:nvSpPr>
      <dsp:spPr>
        <a:xfrm>
          <a:off x="2100605" y="0"/>
          <a:ext cx="1939261" cy="4269136"/>
        </a:xfrm>
        <a:prstGeom prst="rect">
          <a:avLst/>
        </a:prstGeom>
        <a:solidFill>
          <a:schemeClr val="accent6"/>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1556" tIns="0" rIns="191556" bIns="330200" numCol="1" spcCol="1270" anchor="t" anchorCtr="0">
          <a:noAutofit/>
        </a:bodyPr>
        <a:lstStyle/>
        <a:p>
          <a:pPr marL="0" lvl="0" indent="0" algn="just" defTabSz="488950">
            <a:lnSpc>
              <a:spcPct val="90000"/>
            </a:lnSpc>
            <a:spcBef>
              <a:spcPct val="0"/>
            </a:spcBef>
            <a:spcAft>
              <a:spcPct val="35000"/>
            </a:spcAft>
            <a:buNone/>
          </a:pPr>
          <a:r>
            <a:rPr lang="es-MX" sz="1100" kern="1200" dirty="0">
              <a:effectLst/>
              <a:latin typeface="Calibri" panose="020F0502020204030204" pitchFamily="34" charset="0"/>
              <a:ea typeface="Calibri" panose="020F0502020204030204" pitchFamily="34" charset="0"/>
              <a:cs typeface="Times New Roman" panose="02020603050405020304" pitchFamily="18" charset="0"/>
            </a:rPr>
            <a:t>¿El trabajo remoto impide la realización de actividad física?</a:t>
          </a:r>
          <a:br>
            <a:rPr lang="es-MX" sz="1100" kern="1200" dirty="0">
              <a:effectLst/>
              <a:latin typeface="Calibri" panose="020F0502020204030204" pitchFamily="34" charset="0"/>
              <a:ea typeface="Calibri" panose="020F0502020204030204" pitchFamily="34" charset="0"/>
              <a:cs typeface="Times New Roman" panose="02020603050405020304" pitchFamily="18" charset="0"/>
            </a:rPr>
          </a:br>
          <a:r>
            <a:rPr lang="es-MX" sz="1100" kern="1200" dirty="0">
              <a:effectLst/>
              <a:latin typeface="Calibri" panose="020F0502020204030204" pitchFamily="34" charset="0"/>
              <a:ea typeface="Calibri" panose="020F0502020204030204" pitchFamily="34" charset="0"/>
              <a:cs typeface="Times New Roman" panose="02020603050405020304" pitchFamily="18" charset="0"/>
            </a:rPr>
            <a:t> </a:t>
          </a:r>
          <a:r>
            <a:rPr lang="es-MX" sz="1100" kern="1200" dirty="0">
              <a:solidFill>
                <a:srgbClr val="0033CC"/>
              </a:solidFill>
              <a:effectLst/>
              <a:latin typeface="Calibri" panose="020F0502020204030204" pitchFamily="34" charset="0"/>
              <a:ea typeface="Calibri" panose="020F0502020204030204" pitchFamily="34" charset="0"/>
              <a:cs typeface="Times New Roman" panose="02020603050405020304" pitchFamily="18" charset="0"/>
            </a:rPr>
            <a:t>Al analizar todas las regiones, las personas que realizan trabajo remoto realizan más ejercicio diario que las que hacen trabajo híbrido o en sitio.</a:t>
          </a:r>
          <a:endParaRPr lang="en-US" sz="1100" kern="1200" dirty="0"/>
        </a:p>
      </dsp:txBody>
      <dsp:txXfrm>
        <a:off x="2100605" y="1707654"/>
        <a:ext cx="1939261" cy="2561481"/>
      </dsp:txXfrm>
    </dsp:sp>
    <dsp:sp modelId="{622A92D1-A486-494D-87D7-0B124B04A652}">
      <dsp:nvSpPr>
        <dsp:cNvPr id="0" name=""/>
        <dsp:cNvSpPr/>
      </dsp:nvSpPr>
      <dsp:spPr>
        <a:xfrm>
          <a:off x="2100605" y="971011"/>
          <a:ext cx="1939261" cy="93084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1556" tIns="165100" rIns="191556" bIns="165100" numCol="1" spcCol="1270" anchor="ctr" anchorCtr="0">
          <a:noAutofit/>
        </a:bodyPr>
        <a:lstStyle/>
        <a:p>
          <a:pPr marL="0" lvl="0" indent="0" algn="l" defTabSz="1866900">
            <a:lnSpc>
              <a:spcPct val="90000"/>
            </a:lnSpc>
            <a:spcBef>
              <a:spcPct val="0"/>
            </a:spcBef>
            <a:spcAft>
              <a:spcPct val="35000"/>
            </a:spcAft>
            <a:buNone/>
          </a:pPr>
          <a:r>
            <a:rPr lang="en-US" sz="4200" kern="1200"/>
            <a:t>02</a:t>
          </a:r>
        </a:p>
      </dsp:txBody>
      <dsp:txXfrm>
        <a:off x="2100605" y="971011"/>
        <a:ext cx="1939261" cy="930845"/>
      </dsp:txXfrm>
    </dsp:sp>
    <dsp:sp modelId="{4005DE0A-D242-4418-AA2A-18DE2341E463}">
      <dsp:nvSpPr>
        <dsp:cNvPr id="0" name=""/>
        <dsp:cNvSpPr/>
      </dsp:nvSpPr>
      <dsp:spPr>
        <a:xfrm>
          <a:off x="4195007" y="0"/>
          <a:ext cx="1939261" cy="4269136"/>
        </a:xfrm>
        <a:prstGeom prst="rect">
          <a:avLst/>
        </a:prstGeom>
        <a:solidFill>
          <a:schemeClr val="bg2">
            <a:lumMod val="75000"/>
          </a:schemeClr>
        </a:solidFill>
        <a:ln w="12700" cap="flat" cmpd="sng" algn="ctr">
          <a:solidFill>
            <a:schemeClr val="bg2">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1556" tIns="0" rIns="191556" bIns="330200" numCol="1" spcCol="1270" anchor="t" anchorCtr="0">
          <a:noAutofit/>
        </a:bodyPr>
        <a:lstStyle/>
        <a:p>
          <a:pPr marL="0" lvl="0" indent="0" algn="just" defTabSz="488950">
            <a:lnSpc>
              <a:spcPct val="90000"/>
            </a:lnSpc>
            <a:spcBef>
              <a:spcPct val="0"/>
            </a:spcBef>
            <a:spcAft>
              <a:spcPct val="35000"/>
            </a:spcAft>
            <a:buNone/>
          </a:pPr>
          <a:r>
            <a:rPr lang="es-MX" sz="1100" kern="1200" dirty="0">
              <a:effectLst/>
              <a:latin typeface="Calibri" panose="020F0502020204030204" pitchFamily="34" charset="0"/>
              <a:ea typeface="Calibri" panose="020F0502020204030204" pitchFamily="34" charset="0"/>
              <a:cs typeface="Times New Roman" panose="02020603050405020304" pitchFamily="18" charset="0"/>
            </a:rPr>
            <a:t>¿El trabajo remoto interfiere con la calidad del sueño de los trabajadores?</a:t>
          </a:r>
          <a:br>
            <a:rPr lang="es-MX" sz="1100" kern="1200" dirty="0">
              <a:effectLst/>
              <a:latin typeface="Calibri" panose="020F0502020204030204" pitchFamily="34" charset="0"/>
              <a:ea typeface="Calibri" panose="020F0502020204030204" pitchFamily="34" charset="0"/>
              <a:cs typeface="Times New Roman" panose="02020603050405020304" pitchFamily="18" charset="0"/>
            </a:rPr>
          </a:br>
          <a:r>
            <a:rPr lang="es-MX" sz="1100" kern="1200" dirty="0">
              <a:solidFill>
                <a:srgbClr val="0033CC"/>
              </a:solidFill>
              <a:effectLst/>
              <a:latin typeface="Calibri" panose="020F0502020204030204" pitchFamily="34" charset="0"/>
              <a:ea typeface="Calibri" panose="020F0502020204030204" pitchFamily="34" charset="0"/>
              <a:cs typeface="Times New Roman" panose="02020603050405020304" pitchFamily="18" charset="0"/>
            </a:rPr>
            <a:t>Considerando todas las regiones, la calidad de sueño no se ve afectada por el trabajo remoto (excepto en África en donde el trabajo remoto genera mejor calidad de sueño y Oceanía que el trabajo remoto general mala calidad de sueño). Detallando los datos, se puede concluir que el tipo de trabajo no afecta con la calidad del sueño.</a:t>
          </a:r>
          <a:endParaRPr lang="en-US" sz="1100" kern="1200" dirty="0"/>
        </a:p>
      </dsp:txBody>
      <dsp:txXfrm>
        <a:off x="4195007" y="1707654"/>
        <a:ext cx="1939261" cy="2561481"/>
      </dsp:txXfrm>
    </dsp:sp>
    <dsp:sp modelId="{6B9E4B50-3F28-4A87-B7C2-0340AF312A4E}">
      <dsp:nvSpPr>
        <dsp:cNvPr id="0" name=""/>
        <dsp:cNvSpPr/>
      </dsp:nvSpPr>
      <dsp:spPr>
        <a:xfrm>
          <a:off x="4195007" y="971011"/>
          <a:ext cx="1939261" cy="93084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1556" tIns="165100" rIns="191556" bIns="165100" numCol="1" spcCol="1270" anchor="ctr" anchorCtr="0">
          <a:noAutofit/>
        </a:bodyPr>
        <a:lstStyle/>
        <a:p>
          <a:pPr marL="0" lvl="0" indent="0" algn="l" defTabSz="1866900">
            <a:lnSpc>
              <a:spcPct val="90000"/>
            </a:lnSpc>
            <a:spcBef>
              <a:spcPct val="0"/>
            </a:spcBef>
            <a:spcAft>
              <a:spcPct val="35000"/>
            </a:spcAft>
            <a:buNone/>
          </a:pPr>
          <a:r>
            <a:rPr lang="en-US" sz="4200" kern="1200"/>
            <a:t>03</a:t>
          </a:r>
        </a:p>
      </dsp:txBody>
      <dsp:txXfrm>
        <a:off x="4195007" y="971011"/>
        <a:ext cx="1939261" cy="930845"/>
      </dsp:txXfrm>
    </dsp:sp>
    <dsp:sp modelId="{1B9060B8-46C5-4002-9684-B2B2F2DF9761}">
      <dsp:nvSpPr>
        <dsp:cNvPr id="0" name=""/>
        <dsp:cNvSpPr/>
      </dsp:nvSpPr>
      <dsp:spPr>
        <a:xfrm>
          <a:off x="6289410" y="0"/>
          <a:ext cx="1939261" cy="4269136"/>
        </a:xfrm>
        <a:prstGeom prst="rect">
          <a:avLst/>
        </a:prstGeom>
        <a:solidFill>
          <a:schemeClr val="bg1">
            <a:lumMod val="50000"/>
          </a:schemeClr>
        </a:solidFill>
        <a:ln w="12700" cap="flat" cmpd="sng" algn="ctr">
          <a:solidFill>
            <a:schemeClr val="bg1">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1556" tIns="0" rIns="191556" bIns="330200" numCol="1" spcCol="1270" anchor="t" anchorCtr="0">
          <a:noAutofit/>
        </a:bodyPr>
        <a:lstStyle/>
        <a:p>
          <a:pPr marL="0" lvl="0" indent="0" algn="just" defTabSz="488950">
            <a:lnSpc>
              <a:spcPct val="90000"/>
            </a:lnSpc>
            <a:spcBef>
              <a:spcPct val="0"/>
            </a:spcBef>
            <a:spcAft>
              <a:spcPct val="35000"/>
            </a:spcAft>
            <a:buNone/>
          </a:pPr>
          <a:r>
            <a:rPr lang="es-MX" sz="1100" kern="1200" dirty="0">
              <a:effectLst/>
              <a:latin typeface="Calibri" panose="020F0502020204030204" pitchFamily="34" charset="0"/>
              <a:ea typeface="Calibri" panose="020F0502020204030204" pitchFamily="34" charset="0"/>
              <a:cs typeface="Times New Roman" panose="02020603050405020304" pitchFamily="18" charset="0"/>
            </a:rPr>
            <a:t>¿Las personas se sienten satisfechas con el desarrollo del trabajo remoto?</a:t>
          </a:r>
          <a:br>
            <a:rPr lang="es-MX" sz="1100" kern="1200" dirty="0">
              <a:effectLst/>
              <a:latin typeface="Calibri" panose="020F0502020204030204" pitchFamily="34" charset="0"/>
              <a:ea typeface="Calibri" panose="020F0502020204030204" pitchFamily="34" charset="0"/>
              <a:cs typeface="Times New Roman" panose="02020603050405020304" pitchFamily="18" charset="0"/>
            </a:rPr>
          </a:br>
          <a:r>
            <a:rPr lang="es-MX" sz="1100" kern="1200" dirty="0">
              <a:solidFill>
                <a:srgbClr val="0033CC"/>
              </a:solidFill>
              <a:effectLst/>
              <a:latin typeface="Calibri" panose="020F0502020204030204" pitchFamily="34" charset="0"/>
              <a:ea typeface="Calibri" panose="020F0502020204030204" pitchFamily="34" charset="0"/>
              <a:cs typeface="Times New Roman" panose="02020603050405020304" pitchFamily="18" charset="0"/>
            </a:rPr>
            <a:t>La mayoría de las personas entrevistadas no están satisfechas con realizar trabajo remoto, a excepción de Europa.</a:t>
          </a:r>
          <a:endParaRPr lang="en-US" sz="1100" kern="1200" dirty="0"/>
        </a:p>
      </dsp:txBody>
      <dsp:txXfrm>
        <a:off x="6289410" y="1707654"/>
        <a:ext cx="1939261" cy="2561481"/>
      </dsp:txXfrm>
    </dsp:sp>
    <dsp:sp modelId="{5F56FE51-201B-4131-8B17-5B8F34705CD6}">
      <dsp:nvSpPr>
        <dsp:cNvPr id="0" name=""/>
        <dsp:cNvSpPr/>
      </dsp:nvSpPr>
      <dsp:spPr>
        <a:xfrm>
          <a:off x="6289410" y="971011"/>
          <a:ext cx="1939261" cy="93084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1556" tIns="165100" rIns="191556" bIns="165100" numCol="1" spcCol="1270" anchor="ctr" anchorCtr="0">
          <a:noAutofit/>
        </a:bodyPr>
        <a:lstStyle/>
        <a:p>
          <a:pPr marL="0" lvl="0" indent="0" algn="l" defTabSz="1866900">
            <a:lnSpc>
              <a:spcPct val="90000"/>
            </a:lnSpc>
            <a:spcBef>
              <a:spcPct val="0"/>
            </a:spcBef>
            <a:spcAft>
              <a:spcPct val="35000"/>
            </a:spcAft>
            <a:buNone/>
          </a:pPr>
          <a:r>
            <a:rPr lang="en-US" sz="4200" kern="1200"/>
            <a:t>04</a:t>
          </a:r>
        </a:p>
      </dsp:txBody>
      <dsp:txXfrm>
        <a:off x="6289410" y="971011"/>
        <a:ext cx="1939261" cy="930845"/>
      </dsp:txXfrm>
    </dsp:sp>
    <dsp:sp modelId="{AF392B5B-E316-44AE-BA04-74F4897DD378}">
      <dsp:nvSpPr>
        <dsp:cNvPr id="0" name=""/>
        <dsp:cNvSpPr/>
      </dsp:nvSpPr>
      <dsp:spPr>
        <a:xfrm>
          <a:off x="8383812" y="0"/>
          <a:ext cx="1939261" cy="426913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1556" tIns="0" rIns="191556" bIns="330200" numCol="1" spcCol="1270" anchor="t" anchorCtr="0">
          <a:noAutofit/>
        </a:bodyPr>
        <a:lstStyle/>
        <a:p>
          <a:pPr marL="0" lvl="0" indent="0" algn="just" defTabSz="488950">
            <a:lnSpc>
              <a:spcPct val="90000"/>
            </a:lnSpc>
            <a:spcBef>
              <a:spcPct val="0"/>
            </a:spcBef>
            <a:spcAft>
              <a:spcPct val="35000"/>
            </a:spcAft>
            <a:buNone/>
          </a:pPr>
          <a:r>
            <a:rPr lang="es-MX" sz="1100" kern="1200" dirty="0">
              <a:effectLst/>
              <a:latin typeface="Calibri" panose="020F0502020204030204" pitchFamily="34" charset="0"/>
              <a:ea typeface="Calibri" panose="020F0502020204030204" pitchFamily="34" charset="0"/>
              <a:cs typeface="Times New Roman" panose="02020603050405020304" pitchFamily="18" charset="0"/>
            </a:rPr>
            <a:t>¿El trabajo remoto ha incrementado la productividad de los trabajadores?</a:t>
          </a:r>
        </a:p>
        <a:p>
          <a:pPr marL="0" lvl="0" indent="0" algn="just" defTabSz="488950">
            <a:lnSpc>
              <a:spcPct val="90000"/>
            </a:lnSpc>
            <a:spcBef>
              <a:spcPct val="0"/>
            </a:spcBef>
            <a:spcAft>
              <a:spcPct val="35000"/>
            </a:spcAft>
            <a:buNone/>
          </a:pPr>
          <a:r>
            <a:rPr lang="es-MX" sz="1100" kern="1200" dirty="0">
              <a:solidFill>
                <a:srgbClr val="0033CC"/>
              </a:solidFill>
              <a:effectLst/>
              <a:latin typeface="Calibri" panose="020F0502020204030204" pitchFamily="34" charset="0"/>
              <a:ea typeface="Calibri" panose="020F0502020204030204" pitchFamily="34" charset="0"/>
              <a:cs typeface="Times New Roman" panose="02020603050405020304" pitchFamily="18" charset="0"/>
            </a:rPr>
            <a:t>Las personas entrevistadas, consideran que al realizar actividades remotas su productividad ha disminuido.</a:t>
          </a:r>
          <a:endParaRPr lang="en-US" sz="1100" kern="1200" dirty="0"/>
        </a:p>
      </dsp:txBody>
      <dsp:txXfrm>
        <a:off x="8383812" y="1707654"/>
        <a:ext cx="1939261" cy="2561481"/>
      </dsp:txXfrm>
    </dsp:sp>
    <dsp:sp modelId="{304141F6-15C2-4044-BC9A-F80F24E4DDC4}">
      <dsp:nvSpPr>
        <dsp:cNvPr id="0" name=""/>
        <dsp:cNvSpPr/>
      </dsp:nvSpPr>
      <dsp:spPr>
        <a:xfrm>
          <a:off x="8383812" y="971011"/>
          <a:ext cx="1939261" cy="93084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1556" tIns="165100" rIns="191556" bIns="165100" numCol="1" spcCol="1270" anchor="ctr" anchorCtr="0">
          <a:noAutofit/>
        </a:bodyPr>
        <a:lstStyle/>
        <a:p>
          <a:pPr marL="0" lvl="0" indent="0" algn="l" defTabSz="1866900">
            <a:lnSpc>
              <a:spcPct val="90000"/>
            </a:lnSpc>
            <a:spcBef>
              <a:spcPct val="0"/>
            </a:spcBef>
            <a:spcAft>
              <a:spcPct val="35000"/>
            </a:spcAft>
            <a:buNone/>
          </a:pPr>
          <a:r>
            <a:rPr lang="en-US" sz="4200" kern="1200"/>
            <a:t>05</a:t>
          </a:r>
        </a:p>
      </dsp:txBody>
      <dsp:txXfrm>
        <a:off x="8383812" y="971011"/>
        <a:ext cx="1939261" cy="930845"/>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12BED07-6713-92AA-40AF-AE58F4F83C7A}"/>
              </a:ext>
            </a:extLst>
          </p:cNvPr>
          <p:cNvSpPr>
            <a:spLocks noGrp="1"/>
          </p:cNvSpPr>
          <p:nvPr>
            <p:ph type="subTitle" idx="1"/>
          </p:nvPr>
        </p:nvSpPr>
        <p:spPr>
          <a:xfrm>
            <a:off x="1295400" y="4701464"/>
            <a:ext cx="8952782" cy="1204036"/>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FC9EF77-BF49-E4C1-0FC7-563354777900}"/>
              </a:ext>
            </a:extLst>
          </p:cNvPr>
          <p:cNvSpPr>
            <a:spLocks noGrp="1"/>
          </p:cNvSpPr>
          <p:nvPr>
            <p:ph type="dt" sz="half" idx="10"/>
          </p:nvPr>
        </p:nvSpPr>
        <p:spPr/>
        <p:txBody>
          <a:bodyPr/>
          <a:lstStyle/>
          <a:p>
            <a:fld id="{5DBDDF98-C922-483F-97E9-3E76B0201B42}" type="datetimeFigureOut">
              <a:rPr lang="en-US" smtClean="0"/>
              <a:t>10/12/2024</a:t>
            </a:fld>
            <a:endParaRPr lang="en-US"/>
          </a:p>
        </p:txBody>
      </p:sp>
      <p:sp>
        <p:nvSpPr>
          <p:cNvPr id="5" name="Footer Placeholder 4">
            <a:extLst>
              <a:ext uri="{FF2B5EF4-FFF2-40B4-BE49-F238E27FC236}">
                <a16:creationId xmlns:a16="http://schemas.microsoft.com/office/drawing/2014/main" id="{72BD5853-25AA-1C3D-EAD2-496674792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F0DAD-5850-CAAE-CD25-4D6DDDFF3A18}"/>
              </a:ext>
            </a:extLst>
          </p:cNvPr>
          <p:cNvSpPr>
            <a:spLocks noGrp="1"/>
          </p:cNvSpPr>
          <p:nvPr>
            <p:ph type="sldNum" sz="quarter" idx="12"/>
          </p:nvPr>
        </p:nvSpPr>
        <p:spPr/>
        <p:txBody>
          <a:bodyPr/>
          <a:lstStyle/>
          <a:p>
            <a:fld id="{1B8B3671-A306-4A69-8480-FA9BE839245D}" type="slidenum">
              <a:rPr lang="en-US" smtClean="0"/>
              <a:t>‹#›</a:t>
            </a:fld>
            <a:endParaRPr lang="en-US"/>
          </a:p>
        </p:txBody>
      </p:sp>
      <p:sp>
        <p:nvSpPr>
          <p:cNvPr id="2" name="Title 1">
            <a:extLst>
              <a:ext uri="{FF2B5EF4-FFF2-40B4-BE49-F238E27FC236}">
                <a16:creationId xmlns:a16="http://schemas.microsoft.com/office/drawing/2014/main" id="{534851B1-0B20-9549-0D70-886AA9D04532}"/>
              </a:ext>
            </a:extLst>
          </p:cNvPr>
          <p:cNvSpPr>
            <a:spLocks noGrp="1"/>
          </p:cNvSpPr>
          <p:nvPr>
            <p:ph type="ctrTitle"/>
          </p:nvPr>
        </p:nvSpPr>
        <p:spPr>
          <a:xfrm>
            <a:off x="1295400" y="952500"/>
            <a:ext cx="8952781" cy="3748824"/>
          </a:xfrm>
          <a:noFill/>
        </p:spPr>
        <p:txBody>
          <a:bodyPr anchor="b">
            <a:normAutofit/>
          </a:bodyPr>
          <a:lstStyle>
            <a:lvl1pPr algn="l">
              <a:defRPr sz="3200" spc="530" baseline="0"/>
            </a:lvl1pPr>
          </a:lstStyle>
          <a:p>
            <a:r>
              <a:rPr lang="en-US" dirty="0"/>
              <a:t>Click to edit Master title style</a:t>
            </a:r>
          </a:p>
        </p:txBody>
      </p:sp>
    </p:spTree>
    <p:extLst>
      <p:ext uri="{BB962C8B-B14F-4D97-AF65-F5344CB8AC3E}">
        <p14:creationId xmlns:p14="http://schemas.microsoft.com/office/powerpoint/2010/main" val="4187208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2C3AB-851A-0D2F-B3AE-5B161CFFC00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89FD6B-3621-3904-7878-A2825C6925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808AE9-D8ED-ED5D-D7B0-A43811777E81}"/>
              </a:ext>
            </a:extLst>
          </p:cNvPr>
          <p:cNvSpPr>
            <a:spLocks noGrp="1"/>
          </p:cNvSpPr>
          <p:nvPr>
            <p:ph type="dt" sz="half" idx="10"/>
          </p:nvPr>
        </p:nvSpPr>
        <p:spPr/>
        <p:txBody>
          <a:bodyPr/>
          <a:lstStyle/>
          <a:p>
            <a:fld id="{5DBDDF98-C922-483F-97E9-3E76B0201B42}" type="datetimeFigureOut">
              <a:rPr lang="en-US" smtClean="0"/>
              <a:t>10/12/2024</a:t>
            </a:fld>
            <a:endParaRPr lang="en-US"/>
          </a:p>
        </p:txBody>
      </p:sp>
      <p:sp>
        <p:nvSpPr>
          <p:cNvPr id="5" name="Footer Placeholder 4">
            <a:extLst>
              <a:ext uri="{FF2B5EF4-FFF2-40B4-BE49-F238E27FC236}">
                <a16:creationId xmlns:a16="http://schemas.microsoft.com/office/drawing/2014/main" id="{9A9EF98B-AC81-D122-3D05-9C4E2FE42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FB543-B138-6627-3714-12105D172AD5}"/>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1476461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3DE16D-F1A0-DDB5-A98C-A9055C93D914}"/>
              </a:ext>
            </a:extLst>
          </p:cNvPr>
          <p:cNvSpPr>
            <a:spLocks noGrp="1"/>
          </p:cNvSpPr>
          <p:nvPr>
            <p:ph type="title" orient="vert"/>
          </p:nvPr>
        </p:nvSpPr>
        <p:spPr>
          <a:xfrm>
            <a:off x="9188334" y="952499"/>
            <a:ext cx="2051165" cy="4953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8A548F-8DA7-C53C-1BFE-7C720CB20FA1}"/>
              </a:ext>
            </a:extLst>
          </p:cNvPr>
          <p:cNvSpPr>
            <a:spLocks noGrp="1"/>
          </p:cNvSpPr>
          <p:nvPr>
            <p:ph type="body" orient="vert" idx="1"/>
          </p:nvPr>
        </p:nvSpPr>
        <p:spPr>
          <a:xfrm>
            <a:off x="952500" y="952499"/>
            <a:ext cx="8235834" cy="49530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12EA2C8-1C90-25D0-8B0A-30B73CFD3EDE}"/>
              </a:ext>
            </a:extLst>
          </p:cNvPr>
          <p:cNvSpPr>
            <a:spLocks noGrp="1"/>
          </p:cNvSpPr>
          <p:nvPr>
            <p:ph type="dt" sz="half" idx="10"/>
          </p:nvPr>
        </p:nvSpPr>
        <p:spPr/>
        <p:txBody>
          <a:bodyPr/>
          <a:lstStyle/>
          <a:p>
            <a:fld id="{5DBDDF98-C922-483F-97E9-3E76B0201B42}" type="datetimeFigureOut">
              <a:rPr lang="en-US" smtClean="0"/>
              <a:t>10/12/2024</a:t>
            </a:fld>
            <a:endParaRPr lang="en-US"/>
          </a:p>
        </p:txBody>
      </p:sp>
      <p:sp>
        <p:nvSpPr>
          <p:cNvPr id="5" name="Footer Placeholder 4">
            <a:extLst>
              <a:ext uri="{FF2B5EF4-FFF2-40B4-BE49-F238E27FC236}">
                <a16:creationId xmlns:a16="http://schemas.microsoft.com/office/drawing/2014/main" id="{EA6FF1A4-0404-DA2D-1EA4-828091C0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457155-0F4A-F7B7-C4A8-755572E98C2E}"/>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1369341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48F26-B5E3-8A90-51FC-8520D1D732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EA4D95-10F3-6212-8302-5610C43E32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281BE7-A53D-441E-0393-0E59412C9117}"/>
              </a:ext>
            </a:extLst>
          </p:cNvPr>
          <p:cNvSpPr>
            <a:spLocks noGrp="1"/>
          </p:cNvSpPr>
          <p:nvPr>
            <p:ph type="dt" sz="half" idx="10"/>
          </p:nvPr>
        </p:nvSpPr>
        <p:spPr/>
        <p:txBody>
          <a:bodyPr/>
          <a:lstStyle/>
          <a:p>
            <a:fld id="{5DBDDF98-C922-483F-97E9-3E76B0201B42}" type="datetimeFigureOut">
              <a:rPr lang="en-US" smtClean="0"/>
              <a:t>10/12/2024</a:t>
            </a:fld>
            <a:endParaRPr lang="en-US"/>
          </a:p>
        </p:txBody>
      </p:sp>
      <p:sp>
        <p:nvSpPr>
          <p:cNvPr id="5" name="Footer Placeholder 4">
            <a:extLst>
              <a:ext uri="{FF2B5EF4-FFF2-40B4-BE49-F238E27FC236}">
                <a16:creationId xmlns:a16="http://schemas.microsoft.com/office/drawing/2014/main" id="{0DEF10F0-B23F-BF4B-DB66-9BCF734DB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65DDEC-13A7-D988-D082-03076F80F1F0}"/>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19142581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80CFA-45ED-71B0-EE3E-CCE6D5C19377}"/>
              </a:ext>
            </a:extLst>
          </p:cNvPr>
          <p:cNvSpPr>
            <a:spLocks noGrp="1"/>
          </p:cNvSpPr>
          <p:nvPr>
            <p:ph type="title"/>
          </p:nvPr>
        </p:nvSpPr>
        <p:spPr>
          <a:xfrm>
            <a:off x="1295400" y="1618211"/>
            <a:ext cx="8412190" cy="3944389"/>
          </a:xfrm>
        </p:spPr>
        <p:txBody>
          <a:bodyPr anchor="t">
            <a:normAutofit/>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8F37BECA-A01D-7D7A-F2A6-891EC9D22945}"/>
              </a:ext>
            </a:extLst>
          </p:cNvPr>
          <p:cNvSpPr>
            <a:spLocks noGrp="1"/>
          </p:cNvSpPr>
          <p:nvPr>
            <p:ph type="body" idx="1"/>
          </p:nvPr>
        </p:nvSpPr>
        <p:spPr>
          <a:xfrm>
            <a:off x="1295400" y="908858"/>
            <a:ext cx="8412192" cy="676102"/>
          </a:xfrm>
        </p:spPr>
        <p:txBody>
          <a:bodyPr anchor="b">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6716478-6FAF-D420-0B87-6EABB81E887C}"/>
              </a:ext>
            </a:extLst>
          </p:cNvPr>
          <p:cNvSpPr>
            <a:spLocks noGrp="1"/>
          </p:cNvSpPr>
          <p:nvPr>
            <p:ph type="dt" sz="half" idx="10"/>
          </p:nvPr>
        </p:nvSpPr>
        <p:spPr/>
        <p:txBody>
          <a:bodyPr/>
          <a:lstStyle/>
          <a:p>
            <a:fld id="{5DBDDF98-C922-483F-97E9-3E76B0201B42}" type="datetimeFigureOut">
              <a:rPr lang="en-US" smtClean="0"/>
              <a:t>10/12/2024</a:t>
            </a:fld>
            <a:endParaRPr lang="en-US"/>
          </a:p>
        </p:txBody>
      </p:sp>
      <p:sp>
        <p:nvSpPr>
          <p:cNvPr id="5" name="Footer Placeholder 4">
            <a:extLst>
              <a:ext uri="{FF2B5EF4-FFF2-40B4-BE49-F238E27FC236}">
                <a16:creationId xmlns:a16="http://schemas.microsoft.com/office/drawing/2014/main" id="{87C4289B-CB0D-8AFC-7C02-F755C0DCC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971E4-8A9E-2A30-D7FE-B3505124BB9D}"/>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483401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7F941-C3A7-545F-8046-C7A9AC8030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BD4277-CFAE-EEF6-3346-61F06D5A3945}"/>
              </a:ext>
            </a:extLst>
          </p:cNvPr>
          <p:cNvSpPr>
            <a:spLocks noGrp="1"/>
          </p:cNvSpPr>
          <p:nvPr>
            <p:ph sz="half" idx="1"/>
          </p:nvPr>
        </p:nvSpPr>
        <p:spPr>
          <a:xfrm>
            <a:off x="1295401" y="2260121"/>
            <a:ext cx="4350026" cy="36568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9543384-699D-84FC-C8B5-7BDE49BB4478}"/>
              </a:ext>
            </a:extLst>
          </p:cNvPr>
          <p:cNvSpPr>
            <a:spLocks noGrp="1"/>
          </p:cNvSpPr>
          <p:nvPr>
            <p:ph sz="half" idx="2"/>
          </p:nvPr>
        </p:nvSpPr>
        <p:spPr>
          <a:xfrm>
            <a:off x="6546574" y="2260120"/>
            <a:ext cx="4350025" cy="365688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0A49386-AFC8-03DA-4563-07B0A0119B1C}"/>
              </a:ext>
            </a:extLst>
          </p:cNvPr>
          <p:cNvSpPr>
            <a:spLocks noGrp="1"/>
          </p:cNvSpPr>
          <p:nvPr>
            <p:ph type="dt" sz="half" idx="10"/>
          </p:nvPr>
        </p:nvSpPr>
        <p:spPr/>
        <p:txBody>
          <a:bodyPr/>
          <a:lstStyle/>
          <a:p>
            <a:fld id="{5DBDDF98-C922-483F-97E9-3E76B0201B42}" type="datetimeFigureOut">
              <a:rPr lang="en-US" smtClean="0"/>
              <a:t>10/12/2024</a:t>
            </a:fld>
            <a:endParaRPr lang="en-US"/>
          </a:p>
        </p:txBody>
      </p:sp>
      <p:sp>
        <p:nvSpPr>
          <p:cNvPr id="6" name="Footer Placeholder 5">
            <a:extLst>
              <a:ext uri="{FF2B5EF4-FFF2-40B4-BE49-F238E27FC236}">
                <a16:creationId xmlns:a16="http://schemas.microsoft.com/office/drawing/2014/main" id="{23AED60A-7704-31D9-7D4D-65C635EDF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6927DA-3B5E-13B8-0BA8-5DCFF001E05E}"/>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1286596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7B55A-280B-BDCB-F966-8578DDE741DC}"/>
              </a:ext>
            </a:extLst>
          </p:cNvPr>
          <p:cNvSpPr>
            <a:spLocks noGrp="1"/>
          </p:cNvSpPr>
          <p:nvPr>
            <p:ph type="title"/>
          </p:nvPr>
        </p:nvSpPr>
        <p:spPr>
          <a:xfrm>
            <a:off x="1295400" y="966788"/>
            <a:ext cx="10059988" cy="1051784"/>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0C76EA03-7008-14AB-547B-E66EA4EC968F}"/>
              </a:ext>
            </a:extLst>
          </p:cNvPr>
          <p:cNvSpPr>
            <a:spLocks noGrp="1"/>
          </p:cNvSpPr>
          <p:nvPr>
            <p:ph type="body" idx="1"/>
          </p:nvPr>
        </p:nvSpPr>
        <p:spPr>
          <a:xfrm>
            <a:off x="1295400" y="2018581"/>
            <a:ext cx="4350027" cy="544003"/>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D629F56-D2C8-71FE-FA59-002819D51856}"/>
              </a:ext>
            </a:extLst>
          </p:cNvPr>
          <p:cNvSpPr>
            <a:spLocks noGrp="1"/>
          </p:cNvSpPr>
          <p:nvPr>
            <p:ph sz="half" idx="2"/>
          </p:nvPr>
        </p:nvSpPr>
        <p:spPr>
          <a:xfrm>
            <a:off x="1295400" y="2774756"/>
            <a:ext cx="4350027" cy="31507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12524D2-CA8D-75F3-D089-C2F0E20D4759}"/>
              </a:ext>
            </a:extLst>
          </p:cNvPr>
          <p:cNvSpPr>
            <a:spLocks noGrp="1"/>
          </p:cNvSpPr>
          <p:nvPr>
            <p:ph type="body" sz="quarter" idx="3"/>
          </p:nvPr>
        </p:nvSpPr>
        <p:spPr>
          <a:xfrm>
            <a:off x="6546572" y="2018581"/>
            <a:ext cx="4350028" cy="544003"/>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E99B0E3-5AE5-0516-27BF-9F246137FE03}"/>
              </a:ext>
            </a:extLst>
          </p:cNvPr>
          <p:cNvSpPr>
            <a:spLocks noGrp="1"/>
          </p:cNvSpPr>
          <p:nvPr>
            <p:ph sz="quarter" idx="4"/>
          </p:nvPr>
        </p:nvSpPr>
        <p:spPr>
          <a:xfrm>
            <a:off x="6546572" y="2774756"/>
            <a:ext cx="4350028" cy="315079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F7B319A7-6048-4735-B2AC-6D6043F1461A}"/>
              </a:ext>
            </a:extLst>
          </p:cNvPr>
          <p:cNvSpPr>
            <a:spLocks noGrp="1"/>
          </p:cNvSpPr>
          <p:nvPr>
            <p:ph type="dt" sz="half" idx="10"/>
          </p:nvPr>
        </p:nvSpPr>
        <p:spPr/>
        <p:txBody>
          <a:bodyPr/>
          <a:lstStyle/>
          <a:p>
            <a:fld id="{5DBDDF98-C922-483F-97E9-3E76B0201B42}" type="datetimeFigureOut">
              <a:rPr lang="en-US" smtClean="0"/>
              <a:t>10/12/2024</a:t>
            </a:fld>
            <a:endParaRPr lang="en-US"/>
          </a:p>
        </p:txBody>
      </p:sp>
      <p:sp>
        <p:nvSpPr>
          <p:cNvPr id="8" name="Footer Placeholder 7">
            <a:extLst>
              <a:ext uri="{FF2B5EF4-FFF2-40B4-BE49-F238E27FC236}">
                <a16:creationId xmlns:a16="http://schemas.microsoft.com/office/drawing/2014/main" id="{6515F875-F23E-D0D2-9115-CD494FDA00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B4F88F-F488-D9D5-CF99-AA1750AAFC39}"/>
              </a:ext>
            </a:extLst>
          </p:cNvPr>
          <p:cNvSpPr>
            <a:spLocks noGrp="1"/>
          </p:cNvSpPr>
          <p:nvPr>
            <p:ph type="sldNum" sz="quarter" idx="12"/>
          </p:nvPr>
        </p:nvSpPr>
        <p:spPr/>
        <p:txBody>
          <a:bodyPr/>
          <a:lstStyle/>
          <a:p>
            <a:fld id="{1B8B3671-A306-4A69-8480-FA9BE839245D}" type="slidenum">
              <a:rPr lang="en-US" smtClean="0"/>
              <a:t>‹#›</a:t>
            </a:fld>
            <a:endParaRPr lang="en-US"/>
          </a:p>
        </p:txBody>
      </p:sp>
      <p:cxnSp>
        <p:nvCxnSpPr>
          <p:cNvPr id="13" name="Straight Connector 12">
            <a:extLst>
              <a:ext uri="{FF2B5EF4-FFF2-40B4-BE49-F238E27FC236}">
                <a16:creationId xmlns:a16="http://schemas.microsoft.com/office/drawing/2014/main" id="{B5094593-EFC2-EEEF-74CD-BD00F4132A94}"/>
              </a:ext>
            </a:extLst>
          </p:cNvPr>
          <p:cNvCxnSpPr>
            <a:cxnSpLocks/>
          </p:cNvCxnSpPr>
          <p:nvPr/>
        </p:nvCxnSpPr>
        <p:spPr>
          <a:xfrm>
            <a:off x="6657975" y="2625552"/>
            <a:ext cx="42386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F851F6D-436C-FA47-8CD1-2C10E735764A}"/>
              </a:ext>
            </a:extLst>
          </p:cNvPr>
          <p:cNvCxnSpPr>
            <a:cxnSpLocks/>
          </p:cNvCxnSpPr>
          <p:nvPr/>
        </p:nvCxnSpPr>
        <p:spPr>
          <a:xfrm>
            <a:off x="1403684" y="2625552"/>
            <a:ext cx="42417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6999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1B86-9261-4E82-EF65-30F78154E2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3A5E84-E43B-20AE-E80D-47CB0B07BD7B}"/>
              </a:ext>
            </a:extLst>
          </p:cNvPr>
          <p:cNvSpPr>
            <a:spLocks noGrp="1"/>
          </p:cNvSpPr>
          <p:nvPr>
            <p:ph type="dt" sz="half" idx="10"/>
          </p:nvPr>
        </p:nvSpPr>
        <p:spPr/>
        <p:txBody>
          <a:bodyPr/>
          <a:lstStyle/>
          <a:p>
            <a:fld id="{5DBDDF98-C922-483F-97E9-3E76B0201B42}" type="datetimeFigureOut">
              <a:rPr lang="en-US" smtClean="0"/>
              <a:t>10/12/2024</a:t>
            </a:fld>
            <a:endParaRPr lang="en-US"/>
          </a:p>
        </p:txBody>
      </p:sp>
      <p:sp>
        <p:nvSpPr>
          <p:cNvPr id="4" name="Footer Placeholder 3">
            <a:extLst>
              <a:ext uri="{FF2B5EF4-FFF2-40B4-BE49-F238E27FC236}">
                <a16:creationId xmlns:a16="http://schemas.microsoft.com/office/drawing/2014/main" id="{2AFF5797-14F1-9FEB-247C-0E325AF74D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B5D7AF-1489-8F93-4828-0AE784B8BA8F}"/>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4184218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6CAF1C-8901-AE05-E52C-D5B95941055B}"/>
              </a:ext>
            </a:extLst>
          </p:cNvPr>
          <p:cNvSpPr>
            <a:spLocks noGrp="1"/>
          </p:cNvSpPr>
          <p:nvPr>
            <p:ph type="dt" sz="half" idx="10"/>
          </p:nvPr>
        </p:nvSpPr>
        <p:spPr/>
        <p:txBody>
          <a:bodyPr/>
          <a:lstStyle/>
          <a:p>
            <a:fld id="{5DBDDF98-C922-483F-97E9-3E76B0201B42}" type="datetimeFigureOut">
              <a:rPr lang="en-US" smtClean="0"/>
              <a:t>10/12/2024</a:t>
            </a:fld>
            <a:endParaRPr lang="en-US"/>
          </a:p>
        </p:txBody>
      </p:sp>
      <p:sp>
        <p:nvSpPr>
          <p:cNvPr id="3" name="Footer Placeholder 2">
            <a:extLst>
              <a:ext uri="{FF2B5EF4-FFF2-40B4-BE49-F238E27FC236}">
                <a16:creationId xmlns:a16="http://schemas.microsoft.com/office/drawing/2014/main" id="{E1CD4F90-2973-4FE2-6C2C-5C2AC5C5A8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50414B-A7EC-0C14-EFD2-29C5582CC184}"/>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1149420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378C7-A764-C5E4-A6A4-DC5B1B3537FB}"/>
              </a:ext>
            </a:extLst>
          </p:cNvPr>
          <p:cNvSpPr>
            <a:spLocks noGrp="1"/>
          </p:cNvSpPr>
          <p:nvPr>
            <p:ph type="title"/>
          </p:nvPr>
        </p:nvSpPr>
        <p:spPr>
          <a:xfrm>
            <a:off x="1306484" y="1306484"/>
            <a:ext cx="3932237" cy="2122516"/>
          </a:xfrm>
        </p:spPr>
        <p:txBody>
          <a:bodyPr anchor="t">
            <a:normAutofit/>
          </a:bodyPr>
          <a:lstStyle>
            <a:lvl1pPr>
              <a:defRPr sz="2400"/>
            </a:lvl1pPr>
          </a:lstStyle>
          <a:p>
            <a:r>
              <a:rPr lang="en-US" dirty="0"/>
              <a:t>Click to edit Master title style</a:t>
            </a:r>
          </a:p>
        </p:txBody>
      </p:sp>
      <p:sp>
        <p:nvSpPr>
          <p:cNvPr id="3" name="Content Placeholder 2">
            <a:extLst>
              <a:ext uri="{FF2B5EF4-FFF2-40B4-BE49-F238E27FC236}">
                <a16:creationId xmlns:a16="http://schemas.microsoft.com/office/drawing/2014/main" id="{27DFE178-4B5D-413B-6583-AB81E8D04180}"/>
              </a:ext>
            </a:extLst>
          </p:cNvPr>
          <p:cNvSpPr>
            <a:spLocks noGrp="1"/>
          </p:cNvSpPr>
          <p:nvPr>
            <p:ph idx="1"/>
          </p:nvPr>
        </p:nvSpPr>
        <p:spPr>
          <a:xfrm>
            <a:off x="6096000" y="1312026"/>
            <a:ext cx="5143500" cy="4565651"/>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DB92F6D-71AB-9630-9DBE-46041C50C79A}"/>
              </a:ext>
            </a:extLst>
          </p:cNvPr>
          <p:cNvSpPr>
            <a:spLocks noGrp="1"/>
          </p:cNvSpPr>
          <p:nvPr>
            <p:ph type="body" sz="half" idx="2"/>
          </p:nvPr>
        </p:nvSpPr>
        <p:spPr>
          <a:xfrm>
            <a:off x="1306484" y="3428999"/>
            <a:ext cx="3932237" cy="2133601"/>
          </a:xfrm>
        </p:spPr>
        <p:txBody>
          <a:bodyPr anchor="b">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0FEAAD1-C919-6E2E-32D2-E199025FB8F9}"/>
              </a:ext>
            </a:extLst>
          </p:cNvPr>
          <p:cNvSpPr>
            <a:spLocks noGrp="1"/>
          </p:cNvSpPr>
          <p:nvPr>
            <p:ph type="dt" sz="half" idx="10"/>
          </p:nvPr>
        </p:nvSpPr>
        <p:spPr/>
        <p:txBody>
          <a:bodyPr/>
          <a:lstStyle/>
          <a:p>
            <a:fld id="{5DBDDF98-C922-483F-97E9-3E76B0201B42}" type="datetimeFigureOut">
              <a:rPr lang="en-US" smtClean="0"/>
              <a:t>10/12/2024</a:t>
            </a:fld>
            <a:endParaRPr lang="en-US"/>
          </a:p>
        </p:txBody>
      </p:sp>
      <p:sp>
        <p:nvSpPr>
          <p:cNvPr id="6" name="Footer Placeholder 5">
            <a:extLst>
              <a:ext uri="{FF2B5EF4-FFF2-40B4-BE49-F238E27FC236}">
                <a16:creationId xmlns:a16="http://schemas.microsoft.com/office/drawing/2014/main" id="{5288B5D8-E15B-BE38-2A89-BD0F02E1A0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7ECC26-B78C-4CBD-6883-97E80D3E5165}"/>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1480119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4EAA-30F7-390A-C77C-2E5BD8218BC0}"/>
              </a:ext>
            </a:extLst>
          </p:cNvPr>
          <p:cNvSpPr>
            <a:spLocks noGrp="1"/>
          </p:cNvSpPr>
          <p:nvPr>
            <p:ph type="title"/>
          </p:nvPr>
        </p:nvSpPr>
        <p:spPr>
          <a:xfrm>
            <a:off x="1306484" y="1307185"/>
            <a:ext cx="3932237" cy="2121813"/>
          </a:xfrm>
        </p:spPr>
        <p:txBody>
          <a:bodyPr anchor="t">
            <a:normAutofit/>
          </a:bodyPr>
          <a:lstStyle>
            <a:lvl1pPr>
              <a:defRPr sz="2400"/>
            </a:lvl1pPr>
          </a:lstStyle>
          <a:p>
            <a:r>
              <a:rPr lang="en-US" dirty="0"/>
              <a:t>Click to edit Master title style</a:t>
            </a:r>
          </a:p>
        </p:txBody>
      </p:sp>
      <p:sp>
        <p:nvSpPr>
          <p:cNvPr id="3" name="Picture Placeholder 2">
            <a:extLst>
              <a:ext uri="{FF2B5EF4-FFF2-40B4-BE49-F238E27FC236}">
                <a16:creationId xmlns:a16="http://schemas.microsoft.com/office/drawing/2014/main" id="{513A1C34-81AC-D534-67B1-42721228935F}"/>
              </a:ext>
            </a:extLst>
          </p:cNvPr>
          <p:cNvSpPr>
            <a:spLocks noGrp="1"/>
          </p:cNvSpPr>
          <p:nvPr>
            <p:ph type="pic" idx="1"/>
          </p:nvPr>
        </p:nvSpPr>
        <p:spPr>
          <a:xfrm>
            <a:off x="5857702" y="1307186"/>
            <a:ext cx="5038898" cy="459831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E1012D-3524-26C6-64C1-8CE6E7A9A29B}"/>
              </a:ext>
            </a:extLst>
          </p:cNvPr>
          <p:cNvSpPr>
            <a:spLocks noGrp="1"/>
          </p:cNvSpPr>
          <p:nvPr>
            <p:ph type="body" sz="half" idx="2"/>
          </p:nvPr>
        </p:nvSpPr>
        <p:spPr>
          <a:xfrm>
            <a:off x="1306484" y="3428999"/>
            <a:ext cx="3932237" cy="2133601"/>
          </a:xfrm>
        </p:spPr>
        <p:txBody>
          <a:bodyPr anchor="b">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E8FA6D7-1BE0-F14D-A2F7-4836180BC3B9}"/>
              </a:ext>
            </a:extLst>
          </p:cNvPr>
          <p:cNvSpPr>
            <a:spLocks noGrp="1"/>
          </p:cNvSpPr>
          <p:nvPr>
            <p:ph type="dt" sz="half" idx="10"/>
          </p:nvPr>
        </p:nvSpPr>
        <p:spPr/>
        <p:txBody>
          <a:bodyPr/>
          <a:lstStyle/>
          <a:p>
            <a:fld id="{5DBDDF98-C922-483F-97E9-3E76B0201B42}" type="datetimeFigureOut">
              <a:rPr lang="en-US" smtClean="0"/>
              <a:t>10/12/2024</a:t>
            </a:fld>
            <a:endParaRPr lang="en-US"/>
          </a:p>
        </p:txBody>
      </p:sp>
      <p:sp>
        <p:nvSpPr>
          <p:cNvPr id="6" name="Footer Placeholder 5">
            <a:extLst>
              <a:ext uri="{FF2B5EF4-FFF2-40B4-BE49-F238E27FC236}">
                <a16:creationId xmlns:a16="http://schemas.microsoft.com/office/drawing/2014/main" id="{0556B5AC-3F20-FDC1-D579-7C4C6B4ED0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074ACA-1D54-81FA-70B1-31AB3011B3C6}"/>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2576665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792104-6F24-CD50-F55E-22A55084DDC9}"/>
              </a:ext>
            </a:extLst>
          </p:cNvPr>
          <p:cNvSpPr>
            <a:spLocks noGrp="1"/>
          </p:cNvSpPr>
          <p:nvPr>
            <p:ph type="title"/>
          </p:nvPr>
        </p:nvSpPr>
        <p:spPr>
          <a:xfrm>
            <a:off x="1295400" y="842963"/>
            <a:ext cx="9601200" cy="130968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D1059CB-D00E-398D-E4D9-59792FC40A4C}"/>
              </a:ext>
            </a:extLst>
          </p:cNvPr>
          <p:cNvSpPr>
            <a:spLocks noGrp="1"/>
          </p:cNvSpPr>
          <p:nvPr>
            <p:ph type="body" idx="1"/>
          </p:nvPr>
        </p:nvSpPr>
        <p:spPr>
          <a:xfrm>
            <a:off x="1295400" y="2262188"/>
            <a:ext cx="9601200" cy="36433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8DFBC38-D897-7CBE-AC89-A95A2222D7C8}"/>
              </a:ext>
            </a:extLst>
          </p:cNvPr>
          <p:cNvSpPr>
            <a:spLocks noGrp="1"/>
          </p:cNvSpPr>
          <p:nvPr>
            <p:ph type="dt" sz="half" idx="2"/>
          </p:nvPr>
        </p:nvSpPr>
        <p:spPr>
          <a:xfrm>
            <a:off x="847726" y="6199188"/>
            <a:ext cx="2743200" cy="365125"/>
          </a:xfrm>
          <a:prstGeom prst="rect">
            <a:avLst/>
          </a:prstGeom>
        </p:spPr>
        <p:txBody>
          <a:bodyPr vert="horz" lIns="91440" tIns="45720" rIns="91440" bIns="45720" rtlCol="0" anchor="ctr"/>
          <a:lstStyle>
            <a:lvl1pPr algn="l">
              <a:defRPr sz="1050">
                <a:solidFill>
                  <a:schemeClr val="tx1"/>
                </a:solidFill>
                <a:latin typeface="+mj-lt"/>
              </a:defRPr>
            </a:lvl1pPr>
          </a:lstStyle>
          <a:p>
            <a:fld id="{5DBDDF98-C922-483F-97E9-3E76B0201B42}" type="datetimeFigureOut">
              <a:rPr lang="en-US" smtClean="0"/>
              <a:pPr/>
              <a:t>10/12/2024</a:t>
            </a:fld>
            <a:endParaRPr lang="en-US"/>
          </a:p>
        </p:txBody>
      </p:sp>
      <p:sp>
        <p:nvSpPr>
          <p:cNvPr id="5" name="Footer Placeholder 4">
            <a:extLst>
              <a:ext uri="{FF2B5EF4-FFF2-40B4-BE49-F238E27FC236}">
                <a16:creationId xmlns:a16="http://schemas.microsoft.com/office/drawing/2014/main" id="{E6728008-2A03-D518-4A75-30816EB0D198}"/>
              </a:ext>
            </a:extLst>
          </p:cNvPr>
          <p:cNvSpPr>
            <a:spLocks noGrp="1"/>
          </p:cNvSpPr>
          <p:nvPr>
            <p:ph type="ftr" sz="quarter" idx="3"/>
          </p:nvPr>
        </p:nvSpPr>
        <p:spPr>
          <a:xfrm>
            <a:off x="7286625" y="6199188"/>
            <a:ext cx="3409951" cy="365125"/>
          </a:xfrm>
          <a:prstGeom prst="rect">
            <a:avLst/>
          </a:prstGeom>
        </p:spPr>
        <p:txBody>
          <a:bodyPr vert="horz" lIns="91440" tIns="45720" rIns="91440" bIns="45720" rtlCol="0" anchor="ctr"/>
          <a:lstStyle>
            <a:lvl1pPr algn="r">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F3691D49-2BD8-1C36-B43A-CF2F9177769B}"/>
              </a:ext>
            </a:extLst>
          </p:cNvPr>
          <p:cNvSpPr>
            <a:spLocks noGrp="1"/>
          </p:cNvSpPr>
          <p:nvPr>
            <p:ph type="sldNum" sz="quarter" idx="4"/>
          </p:nvPr>
        </p:nvSpPr>
        <p:spPr>
          <a:xfrm>
            <a:off x="10728107" y="6199188"/>
            <a:ext cx="619125" cy="365125"/>
          </a:xfrm>
          <a:prstGeom prst="rect">
            <a:avLst/>
          </a:prstGeom>
        </p:spPr>
        <p:txBody>
          <a:bodyPr vert="horz" lIns="91440" tIns="45720" rIns="91440" bIns="45720" rtlCol="0" anchor="ctr"/>
          <a:lstStyle>
            <a:lvl1pPr algn="r">
              <a:defRPr sz="1050">
                <a:solidFill>
                  <a:schemeClr val="tx1"/>
                </a:solidFill>
                <a:latin typeface="+mj-lt"/>
              </a:defRPr>
            </a:lvl1pPr>
          </a:lstStyle>
          <a:p>
            <a:fld id="{1B8B3671-A306-4A69-8480-FA9BE839245D}" type="slidenum">
              <a:rPr lang="en-US" smtClean="0"/>
              <a:pPr/>
              <a:t>‹#›</a:t>
            </a:fld>
            <a:endParaRPr lang="en-US"/>
          </a:p>
        </p:txBody>
      </p:sp>
      <p:sp>
        <p:nvSpPr>
          <p:cNvPr id="9" name="TextBox 8">
            <a:extLst>
              <a:ext uri="{FF2B5EF4-FFF2-40B4-BE49-F238E27FC236}">
                <a16:creationId xmlns:a16="http://schemas.microsoft.com/office/drawing/2014/main" id="{30166F8D-C4A9-83BF-8EBB-143D354A94BD}"/>
              </a:ext>
            </a:extLst>
          </p:cNvPr>
          <p:cNvSpPr txBox="1"/>
          <p:nvPr userDrawn="1">
            <p:extLst>
              <p:ext uri="{1162E1C5-73C7-4A58-AE30-91384D911F3F}">
                <p184:classification xmlns:p184="http://schemas.microsoft.com/office/powerpoint/2018/4/main" val="hdr"/>
              </p:ext>
            </p:extLst>
          </p:nvPr>
        </p:nvSpPr>
        <p:spPr>
          <a:xfrm>
            <a:off x="5941187" y="63500"/>
            <a:ext cx="33813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Public</a:t>
            </a:r>
          </a:p>
        </p:txBody>
      </p:sp>
      <p:sp>
        <p:nvSpPr>
          <p:cNvPr id="10" name="TextBox 9">
            <a:extLst>
              <a:ext uri="{FF2B5EF4-FFF2-40B4-BE49-F238E27FC236}">
                <a16:creationId xmlns:a16="http://schemas.microsoft.com/office/drawing/2014/main" id="{7990B03D-FDE2-7BE2-2B51-D271C64DC588}"/>
              </a:ext>
            </a:extLst>
          </p:cNvPr>
          <p:cNvSpPr txBox="1"/>
          <p:nvPr userDrawn="1">
            <p:extLst>
              <p:ext uri="{1162E1C5-73C7-4A58-AE30-91384D911F3F}">
                <p184:classification xmlns:p184="http://schemas.microsoft.com/office/powerpoint/2018/4/main" val="ftr"/>
              </p:ext>
            </p:extLst>
          </p:nvPr>
        </p:nvSpPr>
        <p:spPr>
          <a:xfrm>
            <a:off x="5941187" y="6642100"/>
            <a:ext cx="33813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Public</a:t>
            </a:r>
          </a:p>
        </p:txBody>
      </p:sp>
    </p:spTree>
    <p:extLst>
      <p:ext uri="{BB962C8B-B14F-4D97-AF65-F5344CB8AC3E}">
        <p14:creationId xmlns:p14="http://schemas.microsoft.com/office/powerpoint/2010/main" val="998305767"/>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20000"/>
        </a:lnSpc>
        <a:spcBef>
          <a:spcPct val="0"/>
        </a:spcBef>
        <a:buNone/>
        <a:defRPr sz="2800" kern="1200" cap="all" spc="5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75488"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94944"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5214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emf"/><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public.tableau.com/app/profile/daniel.v.zquez.lara/viz/Dashboardproyectofinal1/Dashboard1"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emf"/><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C493F85-4BF4-2722-7AD6-4491C2648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Lightbulb idea concept">
            <a:extLst>
              <a:ext uri="{FF2B5EF4-FFF2-40B4-BE49-F238E27FC236}">
                <a16:creationId xmlns:a16="http://schemas.microsoft.com/office/drawing/2014/main" id="{19576C0C-BA0B-B510-0279-45FA7D8D2E45}"/>
              </a:ext>
            </a:extLst>
          </p:cNvPr>
          <p:cNvPicPr>
            <a:picLocks noChangeAspect="1"/>
          </p:cNvPicPr>
          <p:nvPr/>
        </p:nvPicPr>
        <p:blipFill>
          <a:blip r:embed="rId2"/>
          <a:srcRect b="15730"/>
          <a:stretch/>
        </p:blipFill>
        <p:spPr>
          <a:xfrm>
            <a:off x="20" y="10"/>
            <a:ext cx="12191980" cy="6857990"/>
          </a:xfrm>
          <a:prstGeom prst="rect">
            <a:avLst/>
          </a:prstGeom>
        </p:spPr>
      </p:pic>
      <p:sp>
        <p:nvSpPr>
          <p:cNvPr id="32" name="Rectangle 31">
            <a:extLst>
              <a:ext uri="{FF2B5EF4-FFF2-40B4-BE49-F238E27FC236}">
                <a16:creationId xmlns:a16="http://schemas.microsoft.com/office/drawing/2014/main" id="{3643E582-2F5C-967E-4197-32864E7D61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16241" y="516245"/>
            <a:ext cx="6857999" cy="5825513"/>
          </a:xfrm>
          <a:prstGeom prst="rect">
            <a:avLst/>
          </a:prstGeom>
          <a:gradFill flip="none" rotWithShape="1">
            <a:gsLst>
              <a:gs pos="11000">
                <a:srgbClr val="000000">
                  <a:alpha val="47000"/>
                </a:srgbClr>
              </a:gs>
              <a:gs pos="100000">
                <a:srgbClr val="000000">
                  <a:alpha val="0"/>
                </a:srgbClr>
              </a:gs>
              <a:gs pos="56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7E21B774-AFFF-1E75-33AB-089ABF37800E}"/>
              </a:ext>
            </a:extLst>
          </p:cNvPr>
          <p:cNvSpPr>
            <a:spLocks noGrp="1"/>
          </p:cNvSpPr>
          <p:nvPr>
            <p:ph type="ctrTitle"/>
          </p:nvPr>
        </p:nvSpPr>
        <p:spPr>
          <a:xfrm>
            <a:off x="785916" y="1501795"/>
            <a:ext cx="4802084" cy="2008167"/>
          </a:xfrm>
          <a:noFill/>
        </p:spPr>
        <p:txBody>
          <a:bodyPr anchor="ctr">
            <a:normAutofit/>
          </a:bodyPr>
          <a:lstStyle/>
          <a:p>
            <a:r>
              <a:rPr lang="en-US">
                <a:solidFill>
                  <a:srgbClr val="FFFFFF"/>
                </a:solidFill>
              </a:rPr>
              <a:t>Trabajo Remoto y Salud Mental</a:t>
            </a:r>
          </a:p>
        </p:txBody>
      </p:sp>
      <p:sp>
        <p:nvSpPr>
          <p:cNvPr id="34" name="Rectangle 33">
            <a:extLst>
              <a:ext uri="{FF2B5EF4-FFF2-40B4-BE49-F238E27FC236}">
                <a16:creationId xmlns:a16="http://schemas.microsoft.com/office/drawing/2014/main" id="{5DBCC854-0144-FBE6-C55E-82A562BA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663714" y="1329712"/>
            <a:ext cx="6857999" cy="4198570"/>
          </a:xfrm>
          <a:prstGeom prst="rect">
            <a:avLst/>
          </a:prstGeom>
          <a:gradFill flip="none" rotWithShape="1">
            <a:gsLst>
              <a:gs pos="0">
                <a:srgbClr val="000000">
                  <a:alpha val="38000"/>
                </a:srgbClr>
              </a:gs>
              <a:gs pos="100000">
                <a:srgbClr val="000000">
                  <a:alpha val="0"/>
                </a:srgbClr>
              </a:gs>
              <a:gs pos="56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Subtitle 2">
            <a:extLst>
              <a:ext uri="{FF2B5EF4-FFF2-40B4-BE49-F238E27FC236}">
                <a16:creationId xmlns:a16="http://schemas.microsoft.com/office/drawing/2014/main" id="{62BFCA9B-AD83-174A-8901-8D6E463466F5}"/>
              </a:ext>
            </a:extLst>
          </p:cNvPr>
          <p:cNvSpPr>
            <a:spLocks noGrp="1"/>
          </p:cNvSpPr>
          <p:nvPr>
            <p:ph type="subTitle" idx="1"/>
          </p:nvPr>
        </p:nvSpPr>
        <p:spPr>
          <a:xfrm>
            <a:off x="5077358" y="4044467"/>
            <a:ext cx="5678017" cy="1376344"/>
          </a:xfrm>
        </p:spPr>
        <p:txBody>
          <a:bodyPr anchor="b">
            <a:normAutofit/>
          </a:bodyPr>
          <a:lstStyle/>
          <a:p>
            <a:pPr algn="r"/>
            <a:r>
              <a:rPr lang="en-US" dirty="0"/>
              <a:t>Alhondra González</a:t>
            </a:r>
          </a:p>
          <a:p>
            <a:pPr algn="r"/>
            <a:r>
              <a:rPr lang="en-US" dirty="0"/>
              <a:t>Samantha Pineda</a:t>
            </a:r>
          </a:p>
          <a:p>
            <a:pPr algn="r"/>
            <a:r>
              <a:rPr lang="en-US" dirty="0"/>
              <a:t>Daniel Vázquez Lara</a:t>
            </a:r>
          </a:p>
        </p:txBody>
      </p:sp>
      <p:sp>
        <p:nvSpPr>
          <p:cNvPr id="36" name="Freeform: Shape 35">
            <a:extLst>
              <a:ext uri="{FF2B5EF4-FFF2-40B4-BE49-F238E27FC236}">
                <a16:creationId xmlns:a16="http://schemas.microsoft.com/office/drawing/2014/main" id="{715B084D-B395-62E7-F6F2-43CFBC7265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52500" y="952500"/>
            <a:ext cx="10286999" cy="4953000"/>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 name="connsiteX0" fmla="*/ 0 w 9987788"/>
              <a:gd name="connsiteY0" fmla="*/ 2249229 h 4920343"/>
              <a:gd name="connsiteX1" fmla="*/ 1994 w 9987788"/>
              <a:gd name="connsiteY1" fmla="*/ 0 h 4920343"/>
              <a:gd name="connsiteX2" fmla="*/ 9987788 w 9987788"/>
              <a:gd name="connsiteY2" fmla="*/ 0 h 4920343"/>
              <a:gd name="connsiteX3" fmla="*/ 9987788 w 9987788"/>
              <a:gd name="connsiteY3" fmla="*/ 4920343 h 4920343"/>
              <a:gd name="connsiteX4" fmla="*/ 1994 w 9987788"/>
              <a:gd name="connsiteY4" fmla="*/ 4920343 h 4920343"/>
              <a:gd name="connsiteX5" fmla="*/ 1994 w 9987788"/>
              <a:gd name="connsiteY5" fmla="*/ 4119525 h 4920343"/>
              <a:gd name="connsiteX0" fmla="*/ 10003 w 9985823"/>
              <a:gd name="connsiteY0" fmla="*/ 2385996 h 4920343"/>
              <a:gd name="connsiteX1" fmla="*/ 29 w 9985823"/>
              <a:gd name="connsiteY1" fmla="*/ 0 h 4920343"/>
              <a:gd name="connsiteX2" fmla="*/ 9985823 w 9985823"/>
              <a:gd name="connsiteY2" fmla="*/ 0 h 4920343"/>
              <a:gd name="connsiteX3" fmla="*/ 9985823 w 9985823"/>
              <a:gd name="connsiteY3" fmla="*/ 4920343 h 4920343"/>
              <a:gd name="connsiteX4" fmla="*/ 29 w 9985823"/>
              <a:gd name="connsiteY4" fmla="*/ 4920343 h 4920343"/>
              <a:gd name="connsiteX5" fmla="*/ 29 w 9985823"/>
              <a:gd name="connsiteY5" fmla="*/ 4119525 h 4920343"/>
              <a:gd name="connsiteX0" fmla="*/ 192 w 9985985"/>
              <a:gd name="connsiteY0" fmla="*/ 2390079 h 4920343"/>
              <a:gd name="connsiteX1" fmla="*/ 191 w 9985985"/>
              <a:gd name="connsiteY1" fmla="*/ 0 h 4920343"/>
              <a:gd name="connsiteX2" fmla="*/ 9985985 w 9985985"/>
              <a:gd name="connsiteY2" fmla="*/ 0 h 4920343"/>
              <a:gd name="connsiteX3" fmla="*/ 9985985 w 9985985"/>
              <a:gd name="connsiteY3" fmla="*/ 4920343 h 4920343"/>
              <a:gd name="connsiteX4" fmla="*/ 191 w 9985985"/>
              <a:gd name="connsiteY4" fmla="*/ 4920343 h 4920343"/>
              <a:gd name="connsiteX5" fmla="*/ 191 w 9985985"/>
              <a:gd name="connsiteY5" fmla="*/ 4119525 h 49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5985" h="4920343">
                <a:moveTo>
                  <a:pt x="192" y="2390079"/>
                </a:moveTo>
                <a:cubicBezTo>
                  <a:pt x="857" y="1640336"/>
                  <a:pt x="-474" y="749743"/>
                  <a:pt x="191" y="0"/>
                </a:cubicBezTo>
                <a:lnTo>
                  <a:pt x="9985985" y="0"/>
                </a:lnTo>
                <a:lnTo>
                  <a:pt x="9985985" y="4920343"/>
                </a:lnTo>
                <a:lnTo>
                  <a:pt x="191" y="4920343"/>
                </a:lnTo>
                <a:lnTo>
                  <a:pt x="191" y="4119525"/>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Subtitle 2">
            <a:extLst>
              <a:ext uri="{FF2B5EF4-FFF2-40B4-BE49-F238E27FC236}">
                <a16:creationId xmlns:a16="http://schemas.microsoft.com/office/drawing/2014/main" id="{F5A819D0-77C5-8505-6705-E6F526233A49}"/>
              </a:ext>
            </a:extLst>
          </p:cNvPr>
          <p:cNvSpPr txBox="1">
            <a:spLocks/>
          </p:cNvSpPr>
          <p:nvPr/>
        </p:nvSpPr>
        <p:spPr>
          <a:xfrm>
            <a:off x="3281681" y="6297413"/>
            <a:ext cx="8910299" cy="535286"/>
          </a:xfrm>
          <a:prstGeom prst="rect">
            <a:avLst/>
          </a:prstGeom>
        </p:spPr>
        <p:txBody>
          <a:bodyPr vert="horz" lIns="91440" tIns="45720" rIns="91440" bIns="45720" rtlCol="0" anchor="b">
            <a:normAutofit/>
          </a:bodyPr>
          <a:lstStyle>
            <a:lvl1pPr marL="0" indent="0" algn="l" defTabSz="914400" rtl="0" eaLnBrk="1" latinLnBrk="0" hangingPunct="1">
              <a:lnSpc>
                <a:spcPct val="12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dirty="0">
                <a:solidFill>
                  <a:schemeClr val="tx1">
                    <a:lumMod val="65000"/>
                    <a:lumOff val="35000"/>
                  </a:schemeClr>
                </a:solidFill>
              </a:rPr>
              <a:t>Universidad de Colima – </a:t>
            </a:r>
            <a:r>
              <a:rPr lang="en-US" dirty="0" err="1">
                <a:solidFill>
                  <a:schemeClr val="tx1">
                    <a:lumMod val="65000"/>
                    <a:lumOff val="35000"/>
                  </a:schemeClr>
                </a:solidFill>
              </a:rPr>
              <a:t>Transición</a:t>
            </a:r>
            <a:r>
              <a:rPr lang="en-US" dirty="0">
                <a:solidFill>
                  <a:schemeClr val="tx1">
                    <a:lumMod val="65000"/>
                    <a:lumOff val="35000"/>
                  </a:schemeClr>
                </a:solidFill>
              </a:rPr>
              <a:t>	/ Proyecto final / </a:t>
            </a:r>
            <a:r>
              <a:rPr lang="en-US" dirty="0" err="1">
                <a:solidFill>
                  <a:schemeClr val="tx1">
                    <a:lumMod val="65000"/>
                    <a:lumOff val="35000"/>
                  </a:schemeClr>
                </a:solidFill>
              </a:rPr>
              <a:t>Octubre</a:t>
            </a:r>
            <a:r>
              <a:rPr lang="en-US" dirty="0">
                <a:solidFill>
                  <a:schemeClr val="tx1">
                    <a:lumMod val="65000"/>
                    <a:lumOff val="35000"/>
                  </a:schemeClr>
                </a:solidFill>
              </a:rPr>
              <a:t>, 2024</a:t>
            </a:r>
          </a:p>
        </p:txBody>
      </p:sp>
    </p:spTree>
    <p:extLst>
      <p:ext uri="{BB962C8B-B14F-4D97-AF65-F5344CB8AC3E}">
        <p14:creationId xmlns:p14="http://schemas.microsoft.com/office/powerpoint/2010/main" val="35326125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C493F85-4BF4-2722-7AD6-4491C2648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4E6A549-BA0F-650D-E1CE-08C55A93F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024" y="967290"/>
            <a:ext cx="10278476" cy="493821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CA6EC5F6-F111-24AF-DF30-25FAFAE57133}"/>
              </a:ext>
            </a:extLst>
          </p:cNvPr>
          <p:cNvSpPr>
            <a:spLocks noGrp="1"/>
          </p:cNvSpPr>
          <p:nvPr>
            <p:ph type="title"/>
          </p:nvPr>
        </p:nvSpPr>
        <p:spPr>
          <a:xfrm>
            <a:off x="1105244" y="952500"/>
            <a:ext cx="5442355" cy="1927205"/>
          </a:xfrm>
        </p:spPr>
        <p:txBody>
          <a:bodyPr vert="horz" lIns="91440" tIns="45720" rIns="91440" bIns="45720" rtlCol="0" anchor="ctr">
            <a:normAutofit/>
          </a:bodyPr>
          <a:lstStyle/>
          <a:p>
            <a:r>
              <a:rPr lang="en-US" b="1" spc="530" dirty="0" err="1"/>
              <a:t>Años</a:t>
            </a:r>
            <a:r>
              <a:rPr lang="en-US" b="1" spc="530" dirty="0"/>
              <a:t> de </a:t>
            </a:r>
            <a:r>
              <a:rPr lang="en-US" b="1" spc="530" dirty="0" err="1"/>
              <a:t>experiencia</a:t>
            </a:r>
            <a:br>
              <a:rPr lang="en-US" b="1" spc="530" dirty="0"/>
            </a:br>
            <a:r>
              <a:rPr lang="en-US" b="1" spc="530" dirty="0" err="1"/>
              <a:t>trabajo</a:t>
            </a:r>
            <a:r>
              <a:rPr lang="en-US" b="1" spc="530" dirty="0"/>
              <a:t> </a:t>
            </a:r>
            <a:r>
              <a:rPr lang="en-US" b="1" spc="530" dirty="0" err="1"/>
              <a:t>remoto</a:t>
            </a:r>
            <a:r>
              <a:rPr lang="en-US" b="1" spc="530" dirty="0"/>
              <a:t>	</a:t>
            </a:r>
          </a:p>
        </p:txBody>
      </p:sp>
      <p:pic>
        <p:nvPicPr>
          <p:cNvPr id="4" name="Picture 3">
            <a:extLst>
              <a:ext uri="{FF2B5EF4-FFF2-40B4-BE49-F238E27FC236}">
                <a16:creationId xmlns:a16="http://schemas.microsoft.com/office/drawing/2014/main" id="{6E8DC52C-735F-B1DD-894F-9D1916F4A80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91819" y="1143501"/>
            <a:ext cx="3969421" cy="2331537"/>
          </a:xfrm>
          <a:prstGeom prst="rect">
            <a:avLst/>
          </a:prstGeom>
          <a:noFill/>
        </p:spPr>
      </p:pic>
      <p:pic>
        <p:nvPicPr>
          <p:cNvPr id="5" name="Picture 4">
            <a:extLst>
              <a:ext uri="{FF2B5EF4-FFF2-40B4-BE49-F238E27FC236}">
                <a16:creationId xmlns:a16="http://schemas.microsoft.com/office/drawing/2014/main" id="{8E31009C-7830-AA6F-FE4E-6721F9DCA5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3098" y="3659484"/>
            <a:ext cx="4465276" cy="2005807"/>
          </a:xfrm>
          <a:prstGeom prst="rect">
            <a:avLst/>
          </a:prstGeom>
        </p:spPr>
      </p:pic>
      <p:pic>
        <p:nvPicPr>
          <p:cNvPr id="3" name="Picture 2">
            <a:extLst>
              <a:ext uri="{FF2B5EF4-FFF2-40B4-BE49-F238E27FC236}">
                <a16:creationId xmlns:a16="http://schemas.microsoft.com/office/drawing/2014/main" id="{7AC188A3-0A02-92C8-135E-642502A465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3364" y="4115773"/>
            <a:ext cx="1504094" cy="1438659"/>
          </a:xfrm>
          <a:prstGeom prst="rect">
            <a:avLst/>
          </a:prstGeom>
        </p:spPr>
      </p:pic>
      <p:pic>
        <p:nvPicPr>
          <p:cNvPr id="2" name="Picture 1">
            <a:extLst>
              <a:ext uri="{FF2B5EF4-FFF2-40B4-BE49-F238E27FC236}">
                <a16:creationId xmlns:a16="http://schemas.microsoft.com/office/drawing/2014/main" id="{29CCE8FC-BA80-2F8D-649C-A8D772C28B2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34490" y="3337513"/>
            <a:ext cx="4688096" cy="625992"/>
          </a:xfrm>
          <a:prstGeom prst="rect">
            <a:avLst/>
          </a:prstGeom>
          <a:noFill/>
          <a:ln>
            <a:noFill/>
          </a:ln>
        </p:spPr>
      </p:pic>
      <p:sp>
        <p:nvSpPr>
          <p:cNvPr id="6" name="Rectangle 6">
            <a:extLst>
              <a:ext uri="{FF2B5EF4-FFF2-40B4-BE49-F238E27FC236}">
                <a16:creationId xmlns:a16="http://schemas.microsoft.com/office/drawing/2014/main" id="{7107601B-DBD7-EB41-ED80-3617CB1BB7D3}"/>
              </a:ext>
            </a:extLst>
          </p:cNvPr>
          <p:cNvSpPr>
            <a:spLocks noChangeArrowheads="1"/>
          </p:cNvSpPr>
          <p:nvPr/>
        </p:nvSpPr>
        <p:spPr bwMode="auto">
          <a:xfrm>
            <a:off x="961024" y="5938231"/>
            <a:ext cx="1027847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n-US" sz="1000" b="0" i="1" u="sng" strike="noStrike" cap="none" normalizeH="0" baseline="0" dirty="0">
                <a:ln>
                  <a:noFill/>
                </a:ln>
                <a:solidFill>
                  <a:srgbClr val="0033CC"/>
                </a:solidFill>
                <a:effectLst/>
                <a:latin typeface="Calibri" panose="020F0502020204030204" pitchFamily="34" charset="0"/>
                <a:ea typeface="Calibri" panose="020F0502020204030204" pitchFamily="34" charset="0"/>
                <a:cs typeface="Times New Roman" panose="02020603050405020304" pitchFamily="18" charset="0"/>
              </a:rPr>
              <a:t>Interpretación. Los años de experiencia promedio de las personas encuestadas que realizan trabajo remoto es de 17.7 años. De las personas entrevistadas que realizan trabajo remoto, 65 tienen 18 años de experiencia (siendo el 4% del total de las personas que realizan trabajo remoto). De acuerdo con la desviación estándar, los datos se encuentran lejos de la media, lo que concluye que tienen mucha variabilidad.</a:t>
            </a:r>
            <a:endParaRPr kumimoji="0" lang="es-MX" altLang="en-US" sz="1800" b="0" i="1" u="none" strike="noStrike" cap="none" normalizeH="0" baseline="0" dirty="0">
              <a:ln>
                <a:noFill/>
              </a:ln>
              <a:solidFill>
                <a:srgbClr val="0033CC"/>
              </a:solidFill>
              <a:effectLst/>
              <a:latin typeface="Arial" panose="020B0604020202020204" pitchFamily="34" charset="0"/>
            </a:endParaRPr>
          </a:p>
        </p:txBody>
      </p:sp>
    </p:spTree>
    <p:extLst>
      <p:ext uri="{BB962C8B-B14F-4D97-AF65-F5344CB8AC3E}">
        <p14:creationId xmlns:p14="http://schemas.microsoft.com/office/powerpoint/2010/main" val="546559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C493F85-4BF4-2722-7AD6-4491C2648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4E6A549-BA0F-650D-E1CE-08C55A93F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024" y="967290"/>
            <a:ext cx="10278476" cy="493821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CA6EC5F6-F111-24AF-DF30-25FAFAE57133}"/>
              </a:ext>
            </a:extLst>
          </p:cNvPr>
          <p:cNvSpPr>
            <a:spLocks noGrp="1"/>
          </p:cNvSpPr>
          <p:nvPr>
            <p:ph type="title"/>
          </p:nvPr>
        </p:nvSpPr>
        <p:spPr>
          <a:xfrm>
            <a:off x="1131009" y="600122"/>
            <a:ext cx="5890930" cy="1927205"/>
          </a:xfrm>
        </p:spPr>
        <p:txBody>
          <a:bodyPr vert="horz" lIns="91440" tIns="45720" rIns="91440" bIns="45720" rtlCol="0" anchor="ctr">
            <a:normAutofit/>
          </a:bodyPr>
          <a:lstStyle/>
          <a:p>
            <a:r>
              <a:rPr lang="en-US" sz="3000" b="1" spc="530" dirty="0" err="1"/>
              <a:t>Reuniones</a:t>
            </a:r>
            <a:r>
              <a:rPr lang="en-US" sz="3000" b="1" spc="530" dirty="0"/>
              <a:t> </a:t>
            </a:r>
            <a:r>
              <a:rPr lang="en-US" sz="3000" b="1" spc="530" dirty="0" err="1"/>
              <a:t>virtuales</a:t>
            </a:r>
            <a:br>
              <a:rPr lang="en-US" sz="3200" b="1" spc="530" dirty="0"/>
            </a:br>
            <a:r>
              <a:rPr lang="en-US" sz="3200" b="1" spc="530" dirty="0" err="1"/>
              <a:t>trabajo</a:t>
            </a:r>
            <a:r>
              <a:rPr lang="en-US" sz="3200" b="1" spc="530" dirty="0"/>
              <a:t> </a:t>
            </a:r>
            <a:r>
              <a:rPr lang="en-US" sz="3200" b="1" spc="530" dirty="0" err="1"/>
              <a:t>remoto</a:t>
            </a:r>
            <a:r>
              <a:rPr lang="en-US" sz="3200" spc="530" dirty="0"/>
              <a:t>	</a:t>
            </a:r>
          </a:p>
        </p:txBody>
      </p:sp>
      <p:pic>
        <p:nvPicPr>
          <p:cNvPr id="6" name="Picture 5">
            <a:extLst>
              <a:ext uri="{FF2B5EF4-FFF2-40B4-BE49-F238E27FC236}">
                <a16:creationId xmlns:a16="http://schemas.microsoft.com/office/drawing/2014/main" id="{D057ABA2-49CB-8CC1-63CC-0BEE39D0E45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80538" y="2279489"/>
            <a:ext cx="4707802" cy="625991"/>
          </a:xfrm>
          <a:prstGeom prst="rect">
            <a:avLst/>
          </a:prstGeom>
          <a:noFill/>
          <a:ln>
            <a:noFill/>
          </a:ln>
        </p:spPr>
      </p:pic>
      <p:pic>
        <p:nvPicPr>
          <p:cNvPr id="7" name="Picture 6">
            <a:extLst>
              <a:ext uri="{FF2B5EF4-FFF2-40B4-BE49-F238E27FC236}">
                <a16:creationId xmlns:a16="http://schemas.microsoft.com/office/drawing/2014/main" id="{631CA2E3-6DF8-7F77-2C06-CA7E661BBCD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3273" y="2147631"/>
            <a:ext cx="4597718" cy="3457746"/>
          </a:xfrm>
          <a:prstGeom prst="rect">
            <a:avLst/>
          </a:prstGeom>
          <a:noFill/>
        </p:spPr>
      </p:pic>
      <p:pic>
        <p:nvPicPr>
          <p:cNvPr id="8" name="Picture 7">
            <a:extLst>
              <a:ext uri="{FF2B5EF4-FFF2-40B4-BE49-F238E27FC236}">
                <a16:creationId xmlns:a16="http://schemas.microsoft.com/office/drawing/2014/main" id="{532C0B71-EF31-6EE1-F83D-04C9BD1ABC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74959" y="3117498"/>
            <a:ext cx="4707802" cy="2575983"/>
          </a:xfrm>
          <a:prstGeom prst="rect">
            <a:avLst/>
          </a:prstGeom>
        </p:spPr>
      </p:pic>
      <p:sp>
        <p:nvSpPr>
          <p:cNvPr id="5" name="TextBox 4">
            <a:extLst>
              <a:ext uri="{FF2B5EF4-FFF2-40B4-BE49-F238E27FC236}">
                <a16:creationId xmlns:a16="http://schemas.microsoft.com/office/drawing/2014/main" id="{D7AF7F09-8CD6-439C-39AF-4F67039BDCF4}"/>
              </a:ext>
            </a:extLst>
          </p:cNvPr>
          <p:cNvSpPr txBox="1"/>
          <p:nvPr/>
        </p:nvSpPr>
        <p:spPr>
          <a:xfrm>
            <a:off x="961023" y="5960170"/>
            <a:ext cx="1027847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a:defRPr lang="en-US"/>
            </a:defPPr>
            <a:lvl1pPr marR="0" lvl="0" indent="0" algn="just" eaLnBrk="0" fontAlgn="base" hangingPunct="0">
              <a:lnSpc>
                <a:spcPct val="100000"/>
              </a:lnSpc>
              <a:spcBef>
                <a:spcPct val="0"/>
              </a:spcBef>
              <a:spcAft>
                <a:spcPct val="0"/>
              </a:spcAft>
              <a:buClrTx/>
              <a:buSzTx/>
              <a:buFontTx/>
              <a:buNone/>
              <a:tabLst/>
              <a:defRPr kumimoji="0" sz="1000" b="0" i="1" u="sng" strike="noStrike" cap="none" normalizeH="0" baseline="0">
                <a:ln>
                  <a:noFill/>
                </a:ln>
                <a:solidFill>
                  <a:srgbClr val="0033CC"/>
                </a:solidFill>
                <a:effectLst/>
                <a:latin typeface="Calibri" panose="020F0502020204030204" pitchFamily="34" charset="0"/>
                <a:ea typeface="Calibri" panose="020F0502020204030204" pitchFamily="34" charset="0"/>
                <a:cs typeface="Times New Roman" panose="02020603050405020304" pitchFamily="18" charset="0"/>
              </a:defRPr>
            </a:lvl1pPr>
          </a:lstStyle>
          <a:p>
            <a:r>
              <a:rPr lang="es-MX" dirty="0"/>
              <a:t>Interpretación. El número de reuniones virtuales promedio en las que participan las personas encuestadas que realizan trabajo remoto es de 7.64 horas. De las personas entrevistadas que realizan trabajo remoto, 117 participan en 10 reuniones virtuales (siendo el 7% del total de las personas que realizan trabajo remoto). De acuerdo con la desviación estándar, los datos se encuentran lejos de la media, lo que concluye que tienen mucha variabilidad.</a:t>
            </a:r>
            <a:endParaRPr lang="en-US" dirty="0"/>
          </a:p>
        </p:txBody>
      </p:sp>
    </p:spTree>
    <p:extLst>
      <p:ext uri="{BB962C8B-B14F-4D97-AF65-F5344CB8AC3E}">
        <p14:creationId xmlns:p14="http://schemas.microsoft.com/office/powerpoint/2010/main" val="1905535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DCCFA63-8DB4-E66D-FDDE-E8CBCA4ED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4AEFA6A-E623-CF1A-3DDF-C38D3A7E2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95400" y="952500"/>
            <a:ext cx="3851694" cy="4953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16917F6-36B3-8D96-BDE1-436408245B91}"/>
              </a:ext>
            </a:extLst>
          </p:cNvPr>
          <p:cNvSpPr>
            <a:spLocks noGrp="1"/>
          </p:cNvSpPr>
          <p:nvPr>
            <p:ph type="title"/>
          </p:nvPr>
        </p:nvSpPr>
        <p:spPr>
          <a:xfrm>
            <a:off x="4522248" y="1701194"/>
            <a:ext cx="5997054" cy="2000534"/>
          </a:xfrm>
        </p:spPr>
        <p:txBody>
          <a:bodyPr vert="horz" lIns="91440" tIns="45720" rIns="91440" bIns="45720" rtlCol="0" anchor="ctr">
            <a:normAutofit/>
          </a:bodyPr>
          <a:lstStyle/>
          <a:p>
            <a:r>
              <a:rPr lang="en-US" sz="3200" b="1" spc="530" dirty="0" err="1"/>
              <a:t>Visualización</a:t>
            </a:r>
            <a:r>
              <a:rPr lang="en-US" sz="3200" b="1" spc="530" dirty="0"/>
              <a:t> de </a:t>
            </a:r>
            <a:r>
              <a:rPr lang="en-US" sz="3200" b="1" spc="530" dirty="0" err="1"/>
              <a:t>datos</a:t>
            </a:r>
            <a:endParaRPr lang="en-US" sz="3200" b="1" spc="530" dirty="0"/>
          </a:p>
        </p:txBody>
      </p:sp>
    </p:spTree>
    <p:extLst>
      <p:ext uri="{BB962C8B-B14F-4D97-AF65-F5344CB8AC3E}">
        <p14:creationId xmlns:p14="http://schemas.microsoft.com/office/powerpoint/2010/main" val="4219496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83B368F-95A6-7639-5093-406DBD4545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6D257851-71FD-BBDC-685A-069F9C0A5E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2500" y="952500"/>
            <a:ext cx="10287000" cy="4953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925C11C-D593-8E0A-9B20-89BF903A570D}"/>
              </a:ext>
            </a:extLst>
          </p:cNvPr>
          <p:cNvPicPr>
            <a:picLocks noChangeAspect="1"/>
          </p:cNvPicPr>
          <p:nvPr/>
        </p:nvPicPr>
        <p:blipFill>
          <a:blip r:embed="rId2">
            <a:extLst>
              <a:ext uri="{28A0092B-C50C-407E-A947-70E740481C1C}">
                <a14:useLocalDpi xmlns:a14="http://schemas.microsoft.com/office/drawing/2010/main" val="0"/>
              </a:ext>
            </a:extLst>
          </a:blip>
          <a:srcRect r="4099"/>
          <a:stretch/>
        </p:blipFill>
        <p:spPr>
          <a:xfrm>
            <a:off x="1295400" y="1301870"/>
            <a:ext cx="9599706" cy="4254260"/>
          </a:xfrm>
          <a:prstGeom prst="rect">
            <a:avLst/>
          </a:prstGeom>
        </p:spPr>
      </p:pic>
      <p:sp>
        <p:nvSpPr>
          <p:cNvPr id="10" name="TextBox 9">
            <a:extLst>
              <a:ext uri="{FF2B5EF4-FFF2-40B4-BE49-F238E27FC236}">
                <a16:creationId xmlns:a16="http://schemas.microsoft.com/office/drawing/2014/main" id="{5C49499B-AEC3-25A9-D640-20E049792259}"/>
              </a:ext>
            </a:extLst>
          </p:cNvPr>
          <p:cNvSpPr txBox="1"/>
          <p:nvPr/>
        </p:nvSpPr>
        <p:spPr>
          <a:xfrm>
            <a:off x="609600" y="6045792"/>
            <a:ext cx="9926320" cy="281231"/>
          </a:xfrm>
          <a:prstGeom prst="rect">
            <a:avLst/>
          </a:prstGeom>
          <a:noFill/>
        </p:spPr>
        <p:txBody>
          <a:bodyPr wrap="square">
            <a:spAutoFit/>
          </a:bodyPr>
          <a:lstStyle/>
          <a:p>
            <a:pPr marL="457200">
              <a:lnSpc>
                <a:spcPct val="107000"/>
              </a:lnSpc>
              <a:spcAft>
                <a:spcPts val="800"/>
              </a:spcAft>
            </a:pPr>
            <a:r>
              <a:rPr lang="es-MX" sz="1200" i="1"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https://public.tableau.com/app/profile/daniel.v.zquez.lara/viz/Dashboardproyectofinal1/Dashboard1</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05399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C493F85-4BF4-2722-7AD6-4491C2648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4E6A549-BA0F-650D-E1CE-08C55A93F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024" y="967290"/>
            <a:ext cx="10278476" cy="493821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CA6EC5F6-F111-24AF-DF30-25FAFAE57133}"/>
              </a:ext>
            </a:extLst>
          </p:cNvPr>
          <p:cNvSpPr>
            <a:spLocks noGrp="1"/>
          </p:cNvSpPr>
          <p:nvPr>
            <p:ph type="title"/>
          </p:nvPr>
        </p:nvSpPr>
        <p:spPr>
          <a:xfrm>
            <a:off x="1059752" y="538192"/>
            <a:ext cx="7850567" cy="1927205"/>
          </a:xfrm>
        </p:spPr>
        <p:txBody>
          <a:bodyPr vert="horz" lIns="91440" tIns="45720" rIns="91440" bIns="45720" rtlCol="0" anchor="ctr">
            <a:normAutofit/>
          </a:bodyPr>
          <a:lstStyle/>
          <a:p>
            <a:r>
              <a:rPr lang="es-MX" sz="3000" b="1" spc="530" dirty="0"/>
              <a:t>Resultados del análisis</a:t>
            </a:r>
            <a:endParaRPr lang="es-MX" sz="3200" b="1" spc="530" dirty="0"/>
          </a:p>
        </p:txBody>
      </p:sp>
      <p:graphicFrame>
        <p:nvGraphicFramePr>
          <p:cNvPr id="28" name="TextBox 2">
            <a:extLst>
              <a:ext uri="{FF2B5EF4-FFF2-40B4-BE49-F238E27FC236}">
                <a16:creationId xmlns:a16="http://schemas.microsoft.com/office/drawing/2014/main" id="{BB524B70-2F34-CCD6-8797-135D8A100FCB}"/>
              </a:ext>
            </a:extLst>
          </p:cNvPr>
          <p:cNvGraphicFramePr/>
          <p:nvPr>
            <p:extLst>
              <p:ext uri="{D42A27DB-BD31-4B8C-83A1-F6EECF244321}">
                <p14:modId xmlns:p14="http://schemas.microsoft.com/office/powerpoint/2010/main" val="1950287779"/>
              </p:ext>
            </p:extLst>
          </p:nvPr>
        </p:nvGraphicFramePr>
        <p:xfrm>
          <a:off x="802970" y="1855437"/>
          <a:ext cx="10329277" cy="42691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0900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C493F85-4BF4-2722-7AD6-4491C2648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4E6A549-BA0F-650D-E1CE-08C55A93F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024" y="967290"/>
            <a:ext cx="10278476" cy="493821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CA6EC5F6-F111-24AF-DF30-25FAFAE57133}"/>
              </a:ext>
            </a:extLst>
          </p:cNvPr>
          <p:cNvSpPr>
            <a:spLocks noGrp="1"/>
          </p:cNvSpPr>
          <p:nvPr>
            <p:ph type="title"/>
          </p:nvPr>
        </p:nvSpPr>
        <p:spPr>
          <a:xfrm>
            <a:off x="1059752" y="538192"/>
            <a:ext cx="7220647" cy="1927205"/>
          </a:xfrm>
        </p:spPr>
        <p:txBody>
          <a:bodyPr vert="horz" lIns="91440" tIns="45720" rIns="91440" bIns="45720" rtlCol="0" anchor="ctr">
            <a:normAutofit/>
          </a:bodyPr>
          <a:lstStyle/>
          <a:p>
            <a:r>
              <a:rPr lang="es-MX" sz="3000" b="1" spc="530" dirty="0"/>
              <a:t>Resultados del análisis</a:t>
            </a:r>
            <a:endParaRPr lang="es-MX" sz="3200" b="1" spc="530" dirty="0"/>
          </a:p>
        </p:txBody>
      </p:sp>
      <p:graphicFrame>
        <p:nvGraphicFramePr>
          <p:cNvPr id="28" name="TextBox 2">
            <a:extLst>
              <a:ext uri="{FF2B5EF4-FFF2-40B4-BE49-F238E27FC236}">
                <a16:creationId xmlns:a16="http://schemas.microsoft.com/office/drawing/2014/main" id="{BB524B70-2F34-CCD6-8797-135D8A100FCB}"/>
              </a:ext>
            </a:extLst>
          </p:cNvPr>
          <p:cNvGraphicFramePr/>
          <p:nvPr>
            <p:extLst>
              <p:ext uri="{D42A27DB-BD31-4B8C-83A1-F6EECF244321}">
                <p14:modId xmlns:p14="http://schemas.microsoft.com/office/powerpoint/2010/main" val="2371358498"/>
              </p:ext>
            </p:extLst>
          </p:nvPr>
        </p:nvGraphicFramePr>
        <p:xfrm>
          <a:off x="802970" y="1855437"/>
          <a:ext cx="10329277" cy="42691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2315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4C6C4E2-F013-6337-0206-AD567BC6A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150D424-378A-5EAF-BEF3-AB85F9E35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2500" y="952500"/>
            <a:ext cx="9944100" cy="4953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6917F6-36B3-8D96-BDE1-436408245B91}"/>
              </a:ext>
            </a:extLst>
          </p:cNvPr>
          <p:cNvSpPr>
            <a:spLocks noGrp="1"/>
          </p:cNvSpPr>
          <p:nvPr>
            <p:ph type="title"/>
          </p:nvPr>
        </p:nvSpPr>
        <p:spPr>
          <a:xfrm>
            <a:off x="1093838" y="1123950"/>
            <a:ext cx="5832486" cy="1591491"/>
          </a:xfrm>
        </p:spPr>
        <p:txBody>
          <a:bodyPr vert="horz" lIns="91440" tIns="45720" rIns="91440" bIns="45720" rtlCol="0" anchor="ctr">
            <a:normAutofit/>
          </a:bodyPr>
          <a:lstStyle/>
          <a:p>
            <a:r>
              <a:rPr lang="en-US" b="1" kern="1200" cap="all" spc="500" baseline="0" dirty="0" err="1">
                <a:solidFill>
                  <a:schemeClr val="tx1"/>
                </a:solidFill>
                <a:latin typeface="+mj-lt"/>
                <a:ea typeface="+mj-ea"/>
                <a:cs typeface="+mj-cs"/>
              </a:rPr>
              <a:t>Conclusiones</a:t>
            </a:r>
            <a:endParaRPr lang="en-US" b="1" kern="1200" cap="all" spc="500" baseline="0" dirty="0">
              <a:solidFill>
                <a:schemeClr val="tx1"/>
              </a:solidFill>
              <a:latin typeface="+mj-lt"/>
              <a:ea typeface="+mj-ea"/>
              <a:cs typeface="+mj-cs"/>
            </a:endParaRPr>
          </a:p>
        </p:txBody>
      </p:sp>
      <p:sp>
        <p:nvSpPr>
          <p:cNvPr id="11" name="TextBox 10">
            <a:extLst>
              <a:ext uri="{FF2B5EF4-FFF2-40B4-BE49-F238E27FC236}">
                <a16:creationId xmlns:a16="http://schemas.microsoft.com/office/drawing/2014/main" id="{76FAE3FB-772E-19ED-014B-55867C0B52E3}"/>
              </a:ext>
            </a:extLst>
          </p:cNvPr>
          <p:cNvSpPr txBox="1"/>
          <p:nvPr/>
        </p:nvSpPr>
        <p:spPr>
          <a:xfrm>
            <a:off x="1834700" y="2886891"/>
            <a:ext cx="4687213" cy="2467429"/>
          </a:xfrm>
          <a:prstGeom prst="rect">
            <a:avLst/>
          </a:prstGeom>
        </p:spPr>
        <p:txBody>
          <a:bodyPr vert="horz" lIns="91440" tIns="45720" rIns="91440" bIns="45720" rtlCol="0">
            <a:normAutofit lnSpcReduction="10000"/>
          </a:bodyPr>
          <a:lstStyle/>
          <a:p>
            <a:pPr algn="just">
              <a:lnSpc>
                <a:spcPct val="107000"/>
              </a:lnSpc>
              <a:spcAft>
                <a:spcPts val="800"/>
              </a:spcAft>
            </a:pPr>
            <a:r>
              <a:rPr lang="es-MX" sz="1200" kern="100" dirty="0">
                <a:effectLst/>
                <a:latin typeface="Calibri" panose="020F0502020204030204" pitchFamily="34" charset="0"/>
                <a:ea typeface="Calibri" panose="020F0502020204030204" pitchFamily="34" charset="0"/>
                <a:cs typeface="Times New Roman" panose="02020603050405020304" pitchFamily="18" charset="0"/>
              </a:rPr>
              <a:t>Después de realizar el análisis de los datos considerando el 80% de las variables presentadas se concluye que los datos no son completamente significativos puesto que no se tuvo una muestra homogénea de entrevistados por región, por industria y/o puesto.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MX" sz="1200" kern="100" dirty="0">
                <a:effectLst/>
                <a:latin typeface="Calibri" panose="020F0502020204030204" pitchFamily="34" charset="0"/>
                <a:ea typeface="Calibri" panose="020F0502020204030204" pitchFamily="34" charset="0"/>
                <a:cs typeface="Times New Roman" panose="02020603050405020304" pitchFamily="18" charset="0"/>
              </a:rPr>
              <a:t>Con los datos analizados se concluye que el trabajo remoto no es la mejor opción para incrementar los niveles de producción del personal ni mejorar su calidad de vida, sin embargo, no se tiene evidencia suficiente para determinar que el trabajo remoto afecta la salud mental de los trabajadores.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MX" sz="1200" kern="100" dirty="0">
                <a:effectLst/>
                <a:latin typeface="Calibri" panose="020F0502020204030204" pitchFamily="34" charset="0"/>
                <a:ea typeface="Calibri" panose="020F0502020204030204" pitchFamily="34" charset="0"/>
                <a:cs typeface="Times New Roman" panose="02020603050405020304" pitchFamily="18" charset="0"/>
              </a:rPr>
              <a:t>La finalidad del estudio es buena, pero se tienen áreas de oportunidad en la determinación de los datos a analizar, se recomienda se repita el estudio considerando los puntos mencionados.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Content Placeholder 5" descr="Notebook and laptop on desk">
            <a:extLst>
              <a:ext uri="{FF2B5EF4-FFF2-40B4-BE49-F238E27FC236}">
                <a16:creationId xmlns:a16="http://schemas.microsoft.com/office/drawing/2014/main" id="{A7AC9E38-A214-EF2D-C4E1-DE11702896B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28072" r="75" b="-2"/>
          <a:stretch/>
        </p:blipFill>
        <p:spPr>
          <a:xfrm>
            <a:off x="7534654" y="1715821"/>
            <a:ext cx="3716195" cy="3452379"/>
          </a:xfrm>
          <a:prstGeom prst="rect">
            <a:avLst/>
          </a:prstGeom>
        </p:spPr>
      </p:pic>
    </p:spTree>
    <p:extLst>
      <p:ext uri="{BB962C8B-B14F-4D97-AF65-F5344CB8AC3E}">
        <p14:creationId xmlns:p14="http://schemas.microsoft.com/office/powerpoint/2010/main" val="412130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4C6C4E2-F013-6337-0206-AD567BC6A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Light"/>
              <a:ea typeface="+mn-ea"/>
              <a:cs typeface="+mn-cs"/>
            </a:endParaRPr>
          </a:p>
        </p:txBody>
      </p:sp>
      <p:sp>
        <p:nvSpPr>
          <p:cNvPr id="25" name="Rectangle 24">
            <a:extLst>
              <a:ext uri="{FF2B5EF4-FFF2-40B4-BE49-F238E27FC236}">
                <a16:creationId xmlns:a16="http://schemas.microsoft.com/office/drawing/2014/main" id="{D150D424-378A-5EAF-BEF3-AB85F9E35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2500" y="952500"/>
            <a:ext cx="9944100" cy="4953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Light"/>
              <a:ea typeface="+mn-ea"/>
              <a:cs typeface="+mn-cs"/>
            </a:endParaRPr>
          </a:p>
        </p:txBody>
      </p:sp>
      <p:sp>
        <p:nvSpPr>
          <p:cNvPr id="2" name="Title 1">
            <a:extLst>
              <a:ext uri="{FF2B5EF4-FFF2-40B4-BE49-F238E27FC236}">
                <a16:creationId xmlns:a16="http://schemas.microsoft.com/office/drawing/2014/main" id="{316917F6-36B3-8D96-BDE1-436408245B91}"/>
              </a:ext>
            </a:extLst>
          </p:cNvPr>
          <p:cNvSpPr>
            <a:spLocks noGrp="1"/>
          </p:cNvSpPr>
          <p:nvPr>
            <p:ph type="title"/>
          </p:nvPr>
        </p:nvSpPr>
        <p:spPr>
          <a:xfrm>
            <a:off x="1630229" y="1090027"/>
            <a:ext cx="8588642" cy="1591491"/>
          </a:xfrm>
        </p:spPr>
        <p:txBody>
          <a:bodyPr vert="horz" lIns="91440" tIns="45720" rIns="91440" bIns="45720" rtlCol="0" anchor="ctr">
            <a:normAutofit/>
          </a:bodyPr>
          <a:lstStyle/>
          <a:p>
            <a:r>
              <a:rPr lang="en-US" b="1" kern="1200" cap="all" spc="500" baseline="0" dirty="0" err="1">
                <a:solidFill>
                  <a:schemeClr val="tx1"/>
                </a:solidFill>
                <a:latin typeface="+mj-lt"/>
                <a:ea typeface="+mj-ea"/>
                <a:cs typeface="+mj-cs"/>
              </a:rPr>
              <a:t>Preguntas</a:t>
            </a:r>
            <a:r>
              <a:rPr lang="en-US" b="1" kern="1200" cap="all" spc="500" baseline="0" dirty="0">
                <a:solidFill>
                  <a:schemeClr val="tx1"/>
                </a:solidFill>
                <a:latin typeface="+mj-lt"/>
                <a:ea typeface="+mj-ea"/>
                <a:cs typeface="+mj-cs"/>
              </a:rPr>
              <a:t> y </a:t>
            </a:r>
            <a:r>
              <a:rPr lang="en-US" b="1" kern="1200" cap="all" spc="500" baseline="0" dirty="0" err="1">
                <a:solidFill>
                  <a:schemeClr val="tx1"/>
                </a:solidFill>
                <a:latin typeface="+mj-lt"/>
                <a:ea typeface="+mj-ea"/>
                <a:cs typeface="+mj-cs"/>
              </a:rPr>
              <a:t>comentarios</a:t>
            </a:r>
            <a:endParaRPr lang="en-US" b="1" kern="1200" cap="all" spc="500" baseline="0" dirty="0">
              <a:solidFill>
                <a:schemeClr val="tx1"/>
              </a:solidFill>
              <a:latin typeface="+mj-lt"/>
              <a:ea typeface="+mj-ea"/>
              <a:cs typeface="+mj-cs"/>
            </a:endParaRPr>
          </a:p>
        </p:txBody>
      </p:sp>
      <p:sp>
        <p:nvSpPr>
          <p:cNvPr id="5" name="Title 1">
            <a:extLst>
              <a:ext uri="{FF2B5EF4-FFF2-40B4-BE49-F238E27FC236}">
                <a16:creationId xmlns:a16="http://schemas.microsoft.com/office/drawing/2014/main" id="{4E2C7661-44CC-805C-B7BC-7A64BBA3C17A}"/>
              </a:ext>
            </a:extLst>
          </p:cNvPr>
          <p:cNvSpPr txBox="1">
            <a:spLocks/>
          </p:cNvSpPr>
          <p:nvPr/>
        </p:nvSpPr>
        <p:spPr>
          <a:xfrm>
            <a:off x="7132320" y="3994514"/>
            <a:ext cx="2976880" cy="1591491"/>
          </a:xfrm>
          <a:prstGeom prst="rect">
            <a:avLst/>
          </a:prstGeom>
        </p:spPr>
        <p:txBody>
          <a:bodyPr vert="horz" lIns="91440" tIns="45720" rIns="91440" bIns="45720" rtlCol="0" anchor="ctr">
            <a:normAutofit/>
          </a:bodyPr>
          <a:lstStyle>
            <a:lvl1pPr algn="l" defTabSz="914400" rtl="0" eaLnBrk="1" latinLnBrk="0" hangingPunct="1">
              <a:lnSpc>
                <a:spcPct val="120000"/>
              </a:lnSpc>
              <a:spcBef>
                <a:spcPct val="0"/>
              </a:spcBef>
              <a:buNone/>
              <a:defRPr sz="2800" kern="1200" cap="all" spc="500" baseline="0">
                <a:solidFill>
                  <a:schemeClr val="tx1"/>
                </a:solidFill>
                <a:latin typeface="+mj-lt"/>
                <a:ea typeface="+mj-ea"/>
                <a:cs typeface="+mj-cs"/>
              </a:defRPr>
            </a:lvl1pPr>
          </a:lstStyle>
          <a:p>
            <a:r>
              <a:rPr lang="es-MX" b="1" dirty="0">
                <a:solidFill>
                  <a:srgbClr val="0033CC"/>
                </a:solidFill>
              </a:rPr>
              <a:t>gracias</a:t>
            </a:r>
            <a:endParaRPr lang="en-US" b="1" dirty="0">
              <a:solidFill>
                <a:srgbClr val="0033CC"/>
              </a:solidFill>
            </a:endParaRPr>
          </a:p>
        </p:txBody>
      </p:sp>
    </p:spTree>
    <p:extLst>
      <p:ext uri="{BB962C8B-B14F-4D97-AF65-F5344CB8AC3E}">
        <p14:creationId xmlns:p14="http://schemas.microsoft.com/office/powerpoint/2010/main" val="2525657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0FEA777-1A99-F20D-9443-EF409644A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150D424-378A-5EAF-BEF3-AB85F9E35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2500" y="952500"/>
            <a:ext cx="10287000" cy="4953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6917F6-36B3-8D96-BDE1-436408245B91}"/>
              </a:ext>
            </a:extLst>
          </p:cNvPr>
          <p:cNvSpPr>
            <a:spLocks noGrp="1"/>
          </p:cNvSpPr>
          <p:nvPr>
            <p:ph type="title"/>
          </p:nvPr>
        </p:nvSpPr>
        <p:spPr>
          <a:xfrm>
            <a:off x="1109816" y="1295399"/>
            <a:ext cx="4858390" cy="1254163"/>
          </a:xfrm>
        </p:spPr>
        <p:txBody>
          <a:bodyPr anchor="t">
            <a:normAutofit/>
          </a:bodyPr>
          <a:lstStyle/>
          <a:p>
            <a:r>
              <a:rPr lang="es-MX" b="1" dirty="0"/>
              <a:t>Búsqueda de la base de datos</a:t>
            </a:r>
          </a:p>
        </p:txBody>
      </p:sp>
      <p:pic>
        <p:nvPicPr>
          <p:cNvPr id="5" name="Content Placeholder 4" descr="Laptop with phone and calculator">
            <a:extLst>
              <a:ext uri="{FF2B5EF4-FFF2-40B4-BE49-F238E27FC236}">
                <a16:creationId xmlns:a16="http://schemas.microsoft.com/office/drawing/2014/main" id="{738066D3-AF4E-859F-1867-E2FE74D80A3C}"/>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6296" y="1497806"/>
            <a:ext cx="3862387" cy="3862387"/>
          </a:xfrm>
        </p:spPr>
      </p:pic>
      <p:sp>
        <p:nvSpPr>
          <p:cNvPr id="11" name="TextBox 10">
            <a:extLst>
              <a:ext uri="{FF2B5EF4-FFF2-40B4-BE49-F238E27FC236}">
                <a16:creationId xmlns:a16="http://schemas.microsoft.com/office/drawing/2014/main" id="{76FAE3FB-772E-19ED-014B-55867C0B52E3}"/>
              </a:ext>
            </a:extLst>
          </p:cNvPr>
          <p:cNvSpPr txBox="1"/>
          <p:nvPr/>
        </p:nvSpPr>
        <p:spPr>
          <a:xfrm>
            <a:off x="1109816" y="2732442"/>
            <a:ext cx="5575464" cy="2862322"/>
          </a:xfrm>
          <a:prstGeom prst="rect">
            <a:avLst/>
          </a:prstGeom>
          <a:noFill/>
        </p:spPr>
        <p:txBody>
          <a:bodyPr wrap="square" rtlCol="0">
            <a:spAutoFit/>
          </a:bodyPr>
          <a:lstStyle/>
          <a:p>
            <a:pPr marL="285750" indent="-285750" algn="just">
              <a:buFont typeface="Wingdings" panose="05000000000000000000" pitchFamily="2" charset="2"/>
              <a:buChar char="q"/>
            </a:pPr>
            <a:r>
              <a:rPr lang="es-MX" dirty="0"/>
              <a:t>Origen del teletrabajo se remonta a la década de </a:t>
            </a:r>
            <a:r>
              <a:rPr lang="es-MX" b="1" dirty="0"/>
              <a:t>1970.</a:t>
            </a:r>
          </a:p>
          <a:p>
            <a:pPr marL="285750" indent="-285750" algn="just">
              <a:buFont typeface="Wingdings" panose="05000000000000000000" pitchFamily="2" charset="2"/>
              <a:buChar char="q"/>
            </a:pPr>
            <a:endParaRPr lang="es-MX" b="1" dirty="0"/>
          </a:p>
          <a:p>
            <a:pPr marL="285750" indent="-285750" algn="just">
              <a:buFont typeface="Wingdings" panose="05000000000000000000" pitchFamily="2" charset="2"/>
              <a:buChar char="q"/>
            </a:pPr>
            <a:r>
              <a:rPr lang="es-MX" dirty="0"/>
              <a:t>Fue hasta la </a:t>
            </a:r>
            <a:r>
              <a:rPr lang="es-MX" b="1" dirty="0"/>
              <a:t>expansión del internet </a:t>
            </a:r>
            <a:r>
              <a:rPr lang="es-MX" dirty="0"/>
              <a:t>en 1990 cuando se catalizó la adopción del teletrabajo.</a:t>
            </a:r>
          </a:p>
          <a:p>
            <a:pPr marL="285750" indent="-285750" algn="just">
              <a:buFont typeface="Wingdings" panose="05000000000000000000" pitchFamily="2" charset="2"/>
              <a:buChar char="q"/>
            </a:pPr>
            <a:endParaRPr lang="es-MX" dirty="0"/>
          </a:p>
          <a:p>
            <a:pPr marL="285750" indent="-285750" algn="just">
              <a:buFont typeface="Wingdings" panose="05000000000000000000" pitchFamily="2" charset="2"/>
              <a:buChar char="q"/>
            </a:pPr>
            <a:r>
              <a:rPr lang="es-MX" dirty="0"/>
              <a:t>En los 2000 comienza a ser visto como forma de mejorar la Calidad de vida de los empleados.</a:t>
            </a:r>
          </a:p>
          <a:p>
            <a:pPr marL="285750" indent="-285750" algn="just">
              <a:buFont typeface="Wingdings" panose="05000000000000000000" pitchFamily="2" charset="2"/>
              <a:buChar char="q"/>
            </a:pPr>
            <a:endParaRPr lang="es-MX" dirty="0"/>
          </a:p>
          <a:p>
            <a:pPr marL="285750" indent="-285750" algn="just">
              <a:buFont typeface="Wingdings" panose="05000000000000000000" pitchFamily="2" charset="2"/>
              <a:buChar char="q"/>
            </a:pPr>
            <a:r>
              <a:rPr lang="es-MX" dirty="0"/>
              <a:t>El </a:t>
            </a:r>
            <a:r>
              <a:rPr lang="es-MX" b="1" dirty="0"/>
              <a:t>COVID-19</a:t>
            </a:r>
            <a:r>
              <a:rPr lang="es-MX" dirty="0"/>
              <a:t> representó un punto de inflexión</a:t>
            </a:r>
          </a:p>
        </p:txBody>
      </p:sp>
    </p:spTree>
    <p:extLst>
      <p:ext uri="{BB962C8B-B14F-4D97-AF65-F5344CB8AC3E}">
        <p14:creationId xmlns:p14="http://schemas.microsoft.com/office/powerpoint/2010/main" val="246017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5CEA6D0-BA4F-0503-D98B-6D93AF99EE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150D424-378A-5EAF-BEF3-AB85F9E35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17698" y="952500"/>
            <a:ext cx="9321802" cy="4953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6917F6-36B3-8D96-BDE1-436408245B91}"/>
              </a:ext>
            </a:extLst>
          </p:cNvPr>
          <p:cNvSpPr>
            <a:spLocks noGrp="1"/>
          </p:cNvSpPr>
          <p:nvPr>
            <p:ph type="title"/>
          </p:nvPr>
        </p:nvSpPr>
        <p:spPr>
          <a:xfrm>
            <a:off x="5364069" y="1295400"/>
            <a:ext cx="5144387" cy="1598024"/>
          </a:xfrm>
        </p:spPr>
        <p:txBody>
          <a:bodyPr vert="horz" lIns="91440" tIns="45720" rIns="91440" bIns="45720" rtlCol="0" anchor="ctr">
            <a:normAutofit/>
          </a:bodyPr>
          <a:lstStyle/>
          <a:p>
            <a:r>
              <a:rPr lang="es-MX" b="1" kern="1200" cap="all" spc="500" baseline="0" dirty="0">
                <a:solidFill>
                  <a:schemeClr val="tx1"/>
                </a:solidFill>
                <a:latin typeface="+mj-lt"/>
                <a:ea typeface="+mj-ea"/>
                <a:cs typeface="+mj-cs"/>
              </a:rPr>
              <a:t>Justificación de la Selección</a:t>
            </a:r>
          </a:p>
        </p:txBody>
      </p:sp>
      <p:pic>
        <p:nvPicPr>
          <p:cNvPr id="7" name="Video 6" title="Searching magnifying glass">
            <a:hlinkClick r:id="" action="ppaction://media"/>
            <a:extLst>
              <a:ext uri="{FF2B5EF4-FFF2-40B4-BE49-F238E27FC236}">
                <a16:creationId xmlns:a16="http://schemas.microsoft.com/office/drawing/2014/main" id="{D090B666-C1FA-BE0B-A501-5F240C3E24C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52501" y="2404146"/>
            <a:ext cx="3643924" cy="2049707"/>
          </a:xfrm>
          <a:prstGeom prst="rect">
            <a:avLst/>
          </a:prstGeom>
        </p:spPr>
      </p:pic>
      <p:sp>
        <p:nvSpPr>
          <p:cNvPr id="4" name="Content Placeholder 3">
            <a:extLst>
              <a:ext uri="{FF2B5EF4-FFF2-40B4-BE49-F238E27FC236}">
                <a16:creationId xmlns:a16="http://schemas.microsoft.com/office/drawing/2014/main" id="{91281D65-CB2E-3DDA-85A3-0AE3F49E3648}"/>
              </a:ext>
            </a:extLst>
          </p:cNvPr>
          <p:cNvSpPr>
            <a:spLocks noGrp="1"/>
          </p:cNvSpPr>
          <p:nvPr>
            <p:ph idx="1"/>
          </p:nvPr>
        </p:nvSpPr>
        <p:spPr>
          <a:xfrm>
            <a:off x="5364070" y="2997200"/>
            <a:ext cx="5144387" cy="2357121"/>
          </a:xfrm>
        </p:spPr>
        <p:txBody>
          <a:bodyPr vert="horz" lIns="91440" tIns="45720" rIns="91440" bIns="45720" rtlCol="0">
            <a:normAutofit/>
          </a:bodyPr>
          <a:lstStyle/>
          <a:p>
            <a:pPr marL="342900" indent="-285750" algn="just">
              <a:lnSpc>
                <a:spcPct val="110000"/>
              </a:lnSpc>
              <a:buFont typeface="Wingdings" panose="05000000000000000000" pitchFamily="2" charset="2"/>
              <a:buChar char="q"/>
            </a:pPr>
            <a:r>
              <a:rPr lang="es-MX" sz="1500" dirty="0"/>
              <a:t>Base de datos “Remote Work &amp; Mental </a:t>
            </a:r>
            <a:r>
              <a:rPr lang="es-MX" sz="1500" dirty="0" err="1"/>
              <a:t>Health</a:t>
            </a:r>
            <a:r>
              <a:rPr lang="es-MX" sz="1500" dirty="0"/>
              <a:t>”</a:t>
            </a:r>
          </a:p>
          <a:p>
            <a:pPr marL="342900" indent="-285750" algn="just">
              <a:lnSpc>
                <a:spcPct val="110000"/>
              </a:lnSpc>
              <a:buFont typeface="Wingdings" panose="05000000000000000000" pitchFamily="2" charset="2"/>
              <a:buChar char="q"/>
            </a:pPr>
            <a:r>
              <a:rPr lang="es-MX" sz="1500" dirty="0"/>
              <a:t>Muestreo a </a:t>
            </a:r>
            <a:r>
              <a:rPr lang="es-MX" sz="1500" b="1" dirty="0"/>
              <a:t>5,000 personas de diferentes regiones (</a:t>
            </a:r>
            <a:r>
              <a:rPr lang="es-MX" sz="1600" dirty="0">
                <a:effectLst/>
                <a:latin typeface="Calibri" panose="020F0502020204030204" pitchFamily="34" charset="0"/>
                <a:ea typeface="Calibri" panose="020F0502020204030204" pitchFamily="34" charset="0"/>
                <a:cs typeface="Times New Roman" panose="02020603050405020304" pitchFamily="18" charset="0"/>
              </a:rPr>
              <a:t>África, Asia, Europa, Oceanía, América del Norte y América del Sur),</a:t>
            </a:r>
            <a:r>
              <a:rPr lang="es-MX" sz="1500" b="1" dirty="0"/>
              <a:t> </a:t>
            </a:r>
            <a:r>
              <a:rPr lang="es-MX" sz="1500" dirty="0"/>
              <a:t>con preguntas que pueden llevar a conclusiones clave respecto a cómo se percibe el trabajo remoto y su beneficio para empresas y trabajadores.</a:t>
            </a:r>
          </a:p>
        </p:txBody>
      </p:sp>
    </p:spTree>
    <p:extLst>
      <p:ext uri="{BB962C8B-B14F-4D97-AF65-F5344CB8AC3E}">
        <p14:creationId xmlns:p14="http://schemas.microsoft.com/office/powerpoint/2010/main" val="68341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2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4C6C4E2-F013-6337-0206-AD567BC6A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150D424-378A-5EAF-BEF3-AB85F9E35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95400" y="952500"/>
            <a:ext cx="9601200" cy="4953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6917F6-36B3-8D96-BDE1-436408245B91}"/>
              </a:ext>
            </a:extLst>
          </p:cNvPr>
          <p:cNvSpPr>
            <a:spLocks noGrp="1"/>
          </p:cNvSpPr>
          <p:nvPr>
            <p:ph type="title"/>
          </p:nvPr>
        </p:nvSpPr>
        <p:spPr>
          <a:xfrm>
            <a:off x="1385025" y="1058819"/>
            <a:ext cx="6671855" cy="1591491"/>
          </a:xfrm>
        </p:spPr>
        <p:txBody>
          <a:bodyPr vert="horz" lIns="91440" tIns="45720" rIns="91440" bIns="45720" rtlCol="0" anchor="ctr">
            <a:normAutofit/>
          </a:bodyPr>
          <a:lstStyle/>
          <a:p>
            <a:r>
              <a:rPr lang="en-US" b="1" kern="1200" cap="all" spc="500" baseline="0" dirty="0" err="1">
                <a:solidFill>
                  <a:schemeClr val="tx1"/>
                </a:solidFill>
                <a:latin typeface="+mj-lt"/>
                <a:ea typeface="+mj-ea"/>
                <a:cs typeface="+mj-cs"/>
              </a:rPr>
              <a:t>Contexto</a:t>
            </a:r>
            <a:r>
              <a:rPr lang="en-US" b="1" kern="1200" cap="all" spc="500" baseline="0" dirty="0">
                <a:solidFill>
                  <a:schemeClr val="tx1"/>
                </a:solidFill>
                <a:latin typeface="+mj-lt"/>
                <a:ea typeface="+mj-ea"/>
                <a:cs typeface="+mj-cs"/>
              </a:rPr>
              <a:t> del </a:t>
            </a:r>
            <a:r>
              <a:rPr lang="en-US" b="1" kern="1200" cap="all" spc="500" baseline="0" dirty="0" err="1">
                <a:solidFill>
                  <a:schemeClr val="tx1"/>
                </a:solidFill>
                <a:latin typeface="+mj-lt"/>
                <a:ea typeface="+mj-ea"/>
                <a:cs typeface="+mj-cs"/>
              </a:rPr>
              <a:t>problema</a:t>
            </a:r>
            <a:endParaRPr lang="en-US" b="1" kern="1200" cap="all" spc="500" baseline="0" dirty="0">
              <a:solidFill>
                <a:schemeClr val="tx1"/>
              </a:solidFill>
              <a:latin typeface="+mj-lt"/>
              <a:ea typeface="+mj-ea"/>
              <a:cs typeface="+mj-cs"/>
            </a:endParaRPr>
          </a:p>
        </p:txBody>
      </p:sp>
      <p:sp>
        <p:nvSpPr>
          <p:cNvPr id="11" name="TextBox 10">
            <a:extLst>
              <a:ext uri="{FF2B5EF4-FFF2-40B4-BE49-F238E27FC236}">
                <a16:creationId xmlns:a16="http://schemas.microsoft.com/office/drawing/2014/main" id="{76FAE3FB-772E-19ED-014B-55867C0B52E3}"/>
              </a:ext>
            </a:extLst>
          </p:cNvPr>
          <p:cNvSpPr txBox="1"/>
          <p:nvPr/>
        </p:nvSpPr>
        <p:spPr>
          <a:xfrm>
            <a:off x="1549916" y="2301787"/>
            <a:ext cx="6457222" cy="1317714"/>
          </a:xfrm>
          <a:prstGeom prst="rect">
            <a:avLst/>
          </a:prstGeom>
        </p:spPr>
        <p:txBody>
          <a:bodyPr vert="horz" lIns="91440" tIns="45720" rIns="91440" bIns="45720" rtlCol="0">
            <a:normAutofit/>
          </a:bodyPr>
          <a:lstStyle/>
          <a:p>
            <a:pPr marL="342900" indent="-285750" algn="just">
              <a:lnSpc>
                <a:spcPct val="110000"/>
              </a:lnSpc>
              <a:spcAft>
                <a:spcPts val="600"/>
              </a:spcAft>
              <a:buFont typeface="Wingdings" panose="05000000000000000000" pitchFamily="2" charset="2"/>
              <a:buChar char="q"/>
            </a:pPr>
            <a:r>
              <a:rPr lang="es-MX" sz="1500" dirty="0"/>
              <a:t>Analizar si el trabajo remoto aporta cambios positivos para la empresa y los trabajadores</a:t>
            </a:r>
          </a:p>
          <a:p>
            <a:pPr marL="342900" indent="-285750" algn="just">
              <a:lnSpc>
                <a:spcPct val="110000"/>
              </a:lnSpc>
              <a:spcAft>
                <a:spcPts val="600"/>
              </a:spcAft>
              <a:buFont typeface="Wingdings" panose="05000000000000000000" pitchFamily="2" charset="2"/>
              <a:buChar char="q"/>
            </a:pPr>
            <a:endParaRPr lang="es-MX" sz="1500" dirty="0"/>
          </a:p>
          <a:p>
            <a:pPr marL="342900" indent="-285750" algn="just">
              <a:lnSpc>
                <a:spcPct val="110000"/>
              </a:lnSpc>
              <a:spcAft>
                <a:spcPts val="600"/>
              </a:spcAft>
              <a:buFont typeface="Wingdings" panose="05000000000000000000" pitchFamily="2" charset="2"/>
              <a:buChar char="q"/>
            </a:pPr>
            <a:r>
              <a:rPr lang="es-MX" sz="1500" dirty="0"/>
              <a:t>Variables por considerar:</a:t>
            </a:r>
          </a:p>
        </p:txBody>
      </p:sp>
      <p:pic>
        <p:nvPicPr>
          <p:cNvPr id="7" name="Content Placeholder 6" descr="Different colored question marks">
            <a:extLst>
              <a:ext uri="{FF2B5EF4-FFF2-40B4-BE49-F238E27FC236}">
                <a16:creationId xmlns:a16="http://schemas.microsoft.com/office/drawing/2014/main" id="{ED4C407A-64C8-782D-C168-8E54100D52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27614" y="1854564"/>
            <a:ext cx="3072230" cy="1728129"/>
          </a:xfrm>
          <a:prstGeom prst="rect">
            <a:avLst/>
          </a:prstGeom>
        </p:spPr>
      </p:pic>
      <p:graphicFrame>
        <p:nvGraphicFramePr>
          <p:cNvPr id="9" name="Table 8">
            <a:extLst>
              <a:ext uri="{FF2B5EF4-FFF2-40B4-BE49-F238E27FC236}">
                <a16:creationId xmlns:a16="http://schemas.microsoft.com/office/drawing/2014/main" id="{70AB77D6-F672-E939-1FAC-F3A65D96A260}"/>
              </a:ext>
            </a:extLst>
          </p:cNvPr>
          <p:cNvGraphicFramePr>
            <a:graphicFrameLocks noGrp="1"/>
          </p:cNvGraphicFramePr>
          <p:nvPr>
            <p:extLst>
              <p:ext uri="{D42A27DB-BD31-4B8C-83A1-F6EECF244321}">
                <p14:modId xmlns:p14="http://schemas.microsoft.com/office/powerpoint/2010/main" val="3907487880"/>
              </p:ext>
            </p:extLst>
          </p:nvPr>
        </p:nvGraphicFramePr>
        <p:xfrm>
          <a:off x="1722120" y="3866325"/>
          <a:ext cx="8244840" cy="1778000"/>
        </p:xfrm>
        <a:graphic>
          <a:graphicData uri="http://schemas.openxmlformats.org/drawingml/2006/table">
            <a:tbl>
              <a:tblPr firstRow="1" bandRow="1">
                <a:tableStyleId>{2D5ABB26-0587-4C30-8999-92F81FD0307C}</a:tableStyleId>
              </a:tblPr>
              <a:tblGrid>
                <a:gridCol w="2061210">
                  <a:extLst>
                    <a:ext uri="{9D8B030D-6E8A-4147-A177-3AD203B41FA5}">
                      <a16:colId xmlns:a16="http://schemas.microsoft.com/office/drawing/2014/main" val="753894218"/>
                    </a:ext>
                  </a:extLst>
                </a:gridCol>
                <a:gridCol w="2061210">
                  <a:extLst>
                    <a:ext uri="{9D8B030D-6E8A-4147-A177-3AD203B41FA5}">
                      <a16:colId xmlns:a16="http://schemas.microsoft.com/office/drawing/2014/main" val="2309277228"/>
                    </a:ext>
                  </a:extLst>
                </a:gridCol>
                <a:gridCol w="2061210">
                  <a:extLst>
                    <a:ext uri="{9D8B030D-6E8A-4147-A177-3AD203B41FA5}">
                      <a16:colId xmlns:a16="http://schemas.microsoft.com/office/drawing/2014/main" val="1004504586"/>
                    </a:ext>
                  </a:extLst>
                </a:gridCol>
                <a:gridCol w="2061210">
                  <a:extLst>
                    <a:ext uri="{9D8B030D-6E8A-4147-A177-3AD203B41FA5}">
                      <a16:colId xmlns:a16="http://schemas.microsoft.com/office/drawing/2014/main" val="2396323290"/>
                    </a:ext>
                  </a:extLst>
                </a:gridCol>
              </a:tblGrid>
              <a:tr h="324395">
                <a:tc>
                  <a:txBody>
                    <a:bodyPr/>
                    <a:lstStyle/>
                    <a:p>
                      <a:pPr marL="285750" indent="-285750" algn="l">
                        <a:buFont typeface="Wingdings" panose="05000000000000000000" pitchFamily="2" charset="2"/>
                        <a:buChar char="§"/>
                      </a:pPr>
                      <a:r>
                        <a:rPr lang="es-MX" sz="1400" noProof="0" dirty="0"/>
                        <a:t>Edad</a:t>
                      </a:r>
                    </a:p>
                  </a:txBody>
                  <a:tcPr/>
                </a:tc>
                <a:tc>
                  <a:txBody>
                    <a:bodyPr/>
                    <a:lstStyle/>
                    <a:p>
                      <a:pPr marL="285750" indent="-285750" algn="l">
                        <a:buFont typeface="Wingdings" panose="05000000000000000000" pitchFamily="2" charset="2"/>
                        <a:buChar char="§"/>
                      </a:pPr>
                      <a:r>
                        <a:rPr lang="es-MX" sz="1400" noProof="0" dirty="0"/>
                        <a:t>Actividad física</a:t>
                      </a:r>
                    </a:p>
                  </a:txBody>
                  <a:tcPr/>
                </a:tc>
                <a:tc>
                  <a:txBody>
                    <a:bodyPr/>
                    <a:lstStyle/>
                    <a:p>
                      <a:pPr marL="285750" indent="-285750" algn="l">
                        <a:buFont typeface="Wingdings" panose="05000000000000000000" pitchFamily="2" charset="2"/>
                        <a:buChar char="§"/>
                      </a:pPr>
                      <a:r>
                        <a:rPr lang="es-MX" sz="1400" noProof="0" dirty="0"/>
                        <a:t>Productividad</a:t>
                      </a:r>
                    </a:p>
                  </a:txBody>
                  <a:tcPr/>
                </a:tc>
                <a:tc>
                  <a:txBody>
                    <a:bodyPr/>
                    <a:lstStyle/>
                    <a:p>
                      <a:pPr marL="285750" indent="-285750" algn="l">
                        <a:buFont typeface="Wingdings" panose="05000000000000000000" pitchFamily="2" charset="2"/>
                        <a:buChar char="§"/>
                      </a:pPr>
                      <a:r>
                        <a:rPr lang="es-MX" sz="1400" noProof="0" dirty="0"/>
                        <a:t>Afectación a la salud</a:t>
                      </a:r>
                    </a:p>
                  </a:txBody>
                  <a:tcPr/>
                </a:tc>
                <a:extLst>
                  <a:ext uri="{0D108BD9-81ED-4DB2-BD59-A6C34878D82A}">
                    <a16:rowId xmlns:a16="http://schemas.microsoft.com/office/drawing/2014/main" val="3432173973"/>
                  </a:ext>
                </a:extLst>
              </a:tr>
              <a:tr h="370840">
                <a:tc>
                  <a:txBody>
                    <a:bodyPr/>
                    <a:lstStyle/>
                    <a:p>
                      <a:pPr marL="285750" indent="-285750" algn="l">
                        <a:buFont typeface="Wingdings" panose="05000000000000000000" pitchFamily="2" charset="2"/>
                        <a:buChar char="§"/>
                      </a:pPr>
                      <a:r>
                        <a:rPr lang="es-MX" sz="1400" noProof="0" dirty="0"/>
                        <a:t>Tipo de trabajo</a:t>
                      </a:r>
                    </a:p>
                  </a:txBody>
                  <a:tcPr/>
                </a:tc>
                <a:tc>
                  <a:txBody>
                    <a:bodyPr/>
                    <a:lstStyle/>
                    <a:p>
                      <a:pPr marL="285750" indent="-285750" algn="l">
                        <a:buFont typeface="Wingdings" panose="05000000000000000000" pitchFamily="2" charset="2"/>
                        <a:buChar char="§"/>
                      </a:pPr>
                      <a:r>
                        <a:rPr lang="es-MX" sz="1400" noProof="0" dirty="0"/>
                        <a:t>Puesto</a:t>
                      </a:r>
                    </a:p>
                  </a:txBody>
                  <a:tcPr/>
                </a:tc>
                <a:tc>
                  <a:txBody>
                    <a:bodyPr/>
                    <a:lstStyle/>
                    <a:p>
                      <a:pPr marL="285750" indent="-285750" algn="l">
                        <a:buFont typeface="Wingdings" panose="05000000000000000000" pitchFamily="2" charset="2"/>
                        <a:buChar char="§"/>
                      </a:pPr>
                      <a:r>
                        <a:rPr lang="es-MX" sz="1400" noProof="0" dirty="0"/>
                        <a:t>Calidad de sueño</a:t>
                      </a:r>
                    </a:p>
                  </a:txBody>
                  <a:tcPr/>
                </a:tc>
                <a:tc>
                  <a:txBody>
                    <a:bodyPr/>
                    <a:lstStyle/>
                    <a:p>
                      <a:pPr marL="285750" indent="-285750" algn="l">
                        <a:buFont typeface="Wingdings" panose="05000000000000000000" pitchFamily="2" charset="2"/>
                        <a:buChar char="§"/>
                      </a:pPr>
                      <a:r>
                        <a:rPr lang="es-MX" sz="1400" noProof="0" dirty="0"/>
                        <a:t>Satisfacción</a:t>
                      </a:r>
                    </a:p>
                  </a:txBody>
                  <a:tcPr/>
                </a:tc>
                <a:extLst>
                  <a:ext uri="{0D108BD9-81ED-4DB2-BD59-A6C34878D82A}">
                    <a16:rowId xmlns:a16="http://schemas.microsoft.com/office/drawing/2014/main" val="4195887607"/>
                  </a:ext>
                </a:extLst>
              </a:tr>
              <a:tr h="370840">
                <a:tc>
                  <a:txBody>
                    <a:bodyPr/>
                    <a:lstStyle/>
                    <a:p>
                      <a:pPr marL="285750" indent="-285750" algn="l">
                        <a:buFont typeface="Wingdings" panose="05000000000000000000" pitchFamily="2" charset="2"/>
                        <a:buChar char="§"/>
                      </a:pPr>
                      <a:r>
                        <a:rPr lang="es-MX" sz="1400" noProof="0" dirty="0"/>
                        <a:t>Acceso a salud</a:t>
                      </a:r>
                    </a:p>
                  </a:txBody>
                  <a:tcPr/>
                </a:tc>
                <a:tc>
                  <a:txBody>
                    <a:bodyPr/>
                    <a:lstStyle/>
                    <a:p>
                      <a:pPr marL="285750" indent="-285750" algn="l">
                        <a:buFont typeface="Wingdings" panose="05000000000000000000" pitchFamily="2" charset="2"/>
                        <a:buChar char="§"/>
                      </a:pPr>
                      <a:r>
                        <a:rPr lang="es-MX" sz="1400" noProof="0" dirty="0"/>
                        <a:t>Nivel de estrés</a:t>
                      </a:r>
                    </a:p>
                  </a:txBody>
                  <a:tcPr/>
                </a:tc>
                <a:tc>
                  <a:txBody>
                    <a:bodyPr/>
                    <a:lstStyle/>
                    <a:p>
                      <a:pPr marL="285750" indent="-285750" algn="l">
                        <a:buFont typeface="Wingdings" panose="05000000000000000000" pitchFamily="2" charset="2"/>
                        <a:buChar char="§"/>
                      </a:pPr>
                      <a:r>
                        <a:rPr lang="es-MX" sz="1400" noProof="0" dirty="0"/>
                        <a:t>Tipo de industria</a:t>
                      </a:r>
                    </a:p>
                  </a:txBody>
                  <a:tcPr/>
                </a:tc>
                <a:tc>
                  <a:txBody>
                    <a:bodyPr/>
                    <a:lstStyle/>
                    <a:p>
                      <a:pPr marL="285750" indent="-285750" algn="l">
                        <a:buFont typeface="Wingdings" panose="05000000000000000000" pitchFamily="2" charset="2"/>
                        <a:buChar char="§"/>
                      </a:pPr>
                      <a:r>
                        <a:rPr lang="es-MX" sz="1400" noProof="0" dirty="0"/>
                        <a:t>Reuniones virtuales</a:t>
                      </a:r>
                    </a:p>
                  </a:txBody>
                  <a:tcPr/>
                </a:tc>
                <a:extLst>
                  <a:ext uri="{0D108BD9-81ED-4DB2-BD59-A6C34878D82A}">
                    <a16:rowId xmlns:a16="http://schemas.microsoft.com/office/drawing/2014/main" val="1677040600"/>
                  </a:ext>
                </a:extLst>
              </a:tr>
              <a:tr h="370840">
                <a:tc>
                  <a:txBody>
                    <a:bodyPr/>
                    <a:lstStyle/>
                    <a:p>
                      <a:pPr marL="285750" indent="-285750" algn="l">
                        <a:buFont typeface="Wingdings" panose="05000000000000000000" pitchFamily="2" charset="2"/>
                        <a:buChar char="§"/>
                      </a:pPr>
                      <a:r>
                        <a:rPr lang="es-MX" sz="1400" noProof="0" dirty="0"/>
                        <a:t>Horas trabajadas a la semana</a:t>
                      </a:r>
                    </a:p>
                  </a:txBody>
                  <a:tcPr/>
                </a:tc>
                <a:tc>
                  <a:txBody>
                    <a:bodyPr/>
                    <a:lstStyle/>
                    <a:p>
                      <a:pPr marL="285750" indent="-285750" algn="l">
                        <a:buFont typeface="Wingdings" panose="05000000000000000000" pitchFamily="2" charset="2"/>
                        <a:buChar char="§"/>
                      </a:pPr>
                      <a:r>
                        <a:rPr lang="es-MX" sz="1400" noProof="0" dirty="0"/>
                        <a:t>Años de experiencia</a:t>
                      </a:r>
                    </a:p>
                  </a:txBody>
                  <a:tcPr/>
                </a:tc>
                <a:tc>
                  <a:txBody>
                    <a:bodyPr/>
                    <a:lstStyle/>
                    <a:p>
                      <a:pPr marL="285750" indent="-285750" algn="l">
                        <a:buFont typeface="Wingdings" panose="05000000000000000000" pitchFamily="2" charset="2"/>
                        <a:buChar char="§"/>
                      </a:pPr>
                      <a:endParaRPr lang="es-MX" sz="1400" noProof="0" dirty="0"/>
                    </a:p>
                  </a:txBody>
                  <a:tcPr/>
                </a:tc>
                <a:tc>
                  <a:txBody>
                    <a:bodyPr/>
                    <a:lstStyle/>
                    <a:p>
                      <a:pPr marL="285750" indent="-285750" algn="l">
                        <a:buFont typeface="Wingdings" panose="05000000000000000000" pitchFamily="2" charset="2"/>
                        <a:buChar char="§"/>
                      </a:pPr>
                      <a:endParaRPr lang="es-MX" sz="1400" noProof="0" dirty="0"/>
                    </a:p>
                  </a:txBody>
                  <a:tcPr/>
                </a:tc>
                <a:extLst>
                  <a:ext uri="{0D108BD9-81ED-4DB2-BD59-A6C34878D82A}">
                    <a16:rowId xmlns:a16="http://schemas.microsoft.com/office/drawing/2014/main" val="1880784163"/>
                  </a:ext>
                </a:extLst>
              </a:tr>
            </a:tbl>
          </a:graphicData>
        </a:graphic>
      </p:graphicFrame>
    </p:spTree>
    <p:extLst>
      <p:ext uri="{BB962C8B-B14F-4D97-AF65-F5344CB8AC3E}">
        <p14:creationId xmlns:p14="http://schemas.microsoft.com/office/powerpoint/2010/main" val="4166091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5CEA6D0-BA4F-0503-D98B-6D93AF99EE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150D424-378A-5EAF-BEF3-AB85F9E35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17698" y="952500"/>
            <a:ext cx="9321802" cy="4953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6917F6-36B3-8D96-BDE1-436408245B91}"/>
              </a:ext>
            </a:extLst>
          </p:cNvPr>
          <p:cNvSpPr>
            <a:spLocks noGrp="1"/>
          </p:cNvSpPr>
          <p:nvPr>
            <p:ph type="title"/>
          </p:nvPr>
        </p:nvSpPr>
        <p:spPr>
          <a:xfrm>
            <a:off x="5364069" y="1295400"/>
            <a:ext cx="5618891" cy="1006204"/>
          </a:xfrm>
        </p:spPr>
        <p:txBody>
          <a:bodyPr vert="horz" lIns="91440" tIns="45720" rIns="91440" bIns="45720" rtlCol="0" anchor="ctr">
            <a:normAutofit/>
          </a:bodyPr>
          <a:lstStyle/>
          <a:p>
            <a:r>
              <a:rPr lang="en-US" b="1" kern="1200" cap="all" spc="500" baseline="0" dirty="0" err="1">
                <a:solidFill>
                  <a:schemeClr val="tx1"/>
                </a:solidFill>
                <a:latin typeface="+mj-lt"/>
                <a:ea typeface="+mj-ea"/>
                <a:cs typeface="+mj-cs"/>
              </a:rPr>
              <a:t>Objetivos</a:t>
            </a:r>
            <a:r>
              <a:rPr lang="en-US" b="1" kern="1200" cap="all" spc="500" baseline="0" dirty="0">
                <a:solidFill>
                  <a:schemeClr val="tx1"/>
                </a:solidFill>
                <a:latin typeface="+mj-lt"/>
                <a:ea typeface="+mj-ea"/>
                <a:cs typeface="+mj-cs"/>
              </a:rPr>
              <a:t> </a:t>
            </a:r>
            <a:r>
              <a:rPr lang="en-US" b="1" kern="1200" cap="all" spc="500" baseline="0" dirty="0" err="1">
                <a:solidFill>
                  <a:schemeClr val="tx1"/>
                </a:solidFill>
                <a:latin typeface="+mj-lt"/>
                <a:ea typeface="+mj-ea"/>
                <a:cs typeface="+mj-cs"/>
              </a:rPr>
              <a:t>esperados</a:t>
            </a:r>
            <a:endParaRPr lang="en-US" b="1" kern="1200" cap="all" spc="500" baseline="0" dirty="0">
              <a:solidFill>
                <a:schemeClr val="tx1"/>
              </a:solidFill>
              <a:latin typeface="+mj-lt"/>
              <a:ea typeface="+mj-ea"/>
              <a:cs typeface="+mj-cs"/>
            </a:endParaRPr>
          </a:p>
        </p:txBody>
      </p:sp>
      <p:pic>
        <p:nvPicPr>
          <p:cNvPr id="7" name="Content Placeholder 6" descr="Close-up of dartboard">
            <a:extLst>
              <a:ext uri="{FF2B5EF4-FFF2-40B4-BE49-F238E27FC236}">
                <a16:creationId xmlns:a16="http://schemas.microsoft.com/office/drawing/2014/main" id="{E6B892BA-7EF6-E2D1-F630-55F5BBC255B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3720" r="16064" b="-2"/>
          <a:stretch/>
        </p:blipFill>
        <p:spPr>
          <a:xfrm>
            <a:off x="952501" y="1696943"/>
            <a:ext cx="3643924" cy="3464114"/>
          </a:xfrm>
          <a:prstGeom prst="rect">
            <a:avLst/>
          </a:prstGeom>
        </p:spPr>
      </p:pic>
      <p:sp>
        <p:nvSpPr>
          <p:cNvPr id="11" name="TextBox 10">
            <a:extLst>
              <a:ext uri="{FF2B5EF4-FFF2-40B4-BE49-F238E27FC236}">
                <a16:creationId xmlns:a16="http://schemas.microsoft.com/office/drawing/2014/main" id="{76FAE3FB-772E-19ED-014B-55867C0B52E3}"/>
              </a:ext>
            </a:extLst>
          </p:cNvPr>
          <p:cNvSpPr txBox="1"/>
          <p:nvPr/>
        </p:nvSpPr>
        <p:spPr>
          <a:xfrm>
            <a:off x="5364069" y="2644504"/>
            <a:ext cx="5618891" cy="2918096"/>
          </a:xfrm>
          <a:prstGeom prst="rect">
            <a:avLst/>
          </a:prstGeom>
        </p:spPr>
        <p:txBody>
          <a:bodyPr vert="horz" lIns="91440" tIns="45720" rIns="91440" bIns="45720" rtlCol="0">
            <a:normAutofit fontScale="92500"/>
          </a:bodyPr>
          <a:lstStyle/>
          <a:p>
            <a:pPr marL="57150" indent="-285750">
              <a:lnSpc>
                <a:spcPct val="110000"/>
              </a:lnSpc>
              <a:spcAft>
                <a:spcPts val="600"/>
              </a:spcAft>
              <a:buFont typeface="Wingdings" panose="05000000000000000000" pitchFamily="2" charset="2"/>
              <a:buChar char="q"/>
            </a:pPr>
            <a:r>
              <a:rPr lang="en-US" sz="1700" dirty="0" err="1"/>
              <a:t>Definir</a:t>
            </a:r>
            <a:r>
              <a:rPr lang="en-US" sz="1700" dirty="0"/>
              <a:t>:</a:t>
            </a:r>
          </a:p>
          <a:p>
            <a:pPr marL="800100" lvl="1" indent="-285750">
              <a:lnSpc>
                <a:spcPct val="110000"/>
              </a:lnSpc>
              <a:spcAft>
                <a:spcPts val="600"/>
              </a:spcAft>
              <a:buFont typeface="Wingdings" panose="05000000000000000000" pitchFamily="2" charset="2"/>
              <a:buChar char="§"/>
            </a:pPr>
            <a:r>
              <a:rPr lang="en-US" sz="1600" dirty="0" err="1"/>
              <a:t>Región</a:t>
            </a:r>
            <a:r>
              <a:rPr lang="en-US" sz="1600" dirty="0"/>
              <a:t> que </a:t>
            </a:r>
            <a:r>
              <a:rPr lang="en-US" sz="1600" dirty="0" err="1"/>
              <a:t>realiza</a:t>
            </a:r>
            <a:r>
              <a:rPr lang="en-US" sz="1600" dirty="0"/>
              <a:t> </a:t>
            </a:r>
            <a:r>
              <a:rPr lang="en-US" sz="1600" dirty="0" err="1"/>
              <a:t>más</a:t>
            </a:r>
            <a:r>
              <a:rPr lang="en-US" sz="1600" dirty="0"/>
              <a:t> </a:t>
            </a:r>
            <a:r>
              <a:rPr lang="en-US" sz="1600" dirty="0" err="1"/>
              <a:t>trabajo</a:t>
            </a:r>
            <a:r>
              <a:rPr lang="en-US" sz="1600" dirty="0"/>
              <a:t> </a:t>
            </a:r>
            <a:r>
              <a:rPr lang="en-US" sz="1600" dirty="0" err="1"/>
              <a:t>remoto</a:t>
            </a:r>
            <a:endParaRPr lang="en-US" sz="1600" dirty="0"/>
          </a:p>
          <a:p>
            <a:pPr marL="800100" lvl="1" indent="-285750">
              <a:lnSpc>
                <a:spcPct val="110000"/>
              </a:lnSpc>
              <a:spcAft>
                <a:spcPts val="600"/>
              </a:spcAft>
              <a:buFont typeface="Wingdings" panose="05000000000000000000" pitchFamily="2" charset="2"/>
              <a:buChar char="§"/>
            </a:pPr>
            <a:r>
              <a:rPr lang="en-US" sz="1600" dirty="0" err="1"/>
              <a:t>Industria</a:t>
            </a:r>
            <a:r>
              <a:rPr lang="en-US" sz="1600" dirty="0"/>
              <a:t> que </a:t>
            </a:r>
            <a:r>
              <a:rPr lang="en-US" sz="1600" dirty="0" err="1"/>
              <a:t>puede</a:t>
            </a:r>
            <a:r>
              <a:rPr lang="en-US" sz="1600" dirty="0"/>
              <a:t> </a:t>
            </a:r>
            <a:r>
              <a:rPr lang="en-US" sz="1600" dirty="0" err="1"/>
              <a:t>realizar</a:t>
            </a:r>
            <a:r>
              <a:rPr lang="en-US" sz="1600" dirty="0"/>
              <a:t> </a:t>
            </a:r>
            <a:r>
              <a:rPr lang="en-US" sz="1600" dirty="0" err="1"/>
              <a:t>trabajo</a:t>
            </a:r>
            <a:r>
              <a:rPr lang="en-US" sz="1600" dirty="0"/>
              <a:t> </a:t>
            </a:r>
            <a:r>
              <a:rPr lang="en-US" sz="1600" dirty="0" err="1"/>
              <a:t>remoto</a:t>
            </a:r>
            <a:endParaRPr lang="en-US" sz="1600" dirty="0"/>
          </a:p>
          <a:p>
            <a:pPr marL="800100" lvl="1" indent="-285750">
              <a:lnSpc>
                <a:spcPct val="110000"/>
              </a:lnSpc>
              <a:spcAft>
                <a:spcPts val="600"/>
              </a:spcAft>
              <a:buFont typeface="Wingdings" panose="05000000000000000000" pitchFamily="2" charset="2"/>
              <a:buChar char="§"/>
            </a:pPr>
            <a:r>
              <a:rPr lang="en-US" sz="1600" dirty="0" err="1"/>
              <a:t>Puesto</a:t>
            </a:r>
            <a:r>
              <a:rPr lang="en-US" sz="1600" dirty="0"/>
              <a:t> que con mayor </a:t>
            </a:r>
            <a:r>
              <a:rPr lang="en-US" sz="1600" dirty="0" err="1"/>
              <a:t>frecuencia</a:t>
            </a:r>
            <a:r>
              <a:rPr lang="en-US" sz="1600" dirty="0"/>
              <a:t> </a:t>
            </a:r>
            <a:r>
              <a:rPr lang="en-US" sz="1600" dirty="0" err="1"/>
              <a:t>utiliza</a:t>
            </a:r>
            <a:r>
              <a:rPr lang="en-US" sz="1600" dirty="0"/>
              <a:t> </a:t>
            </a:r>
            <a:r>
              <a:rPr lang="en-US" sz="1600" dirty="0" err="1"/>
              <a:t>el</a:t>
            </a:r>
            <a:r>
              <a:rPr lang="en-US" sz="1600" dirty="0"/>
              <a:t> </a:t>
            </a:r>
            <a:r>
              <a:rPr lang="en-US" sz="1600" dirty="0" err="1"/>
              <a:t>trabajo</a:t>
            </a:r>
            <a:r>
              <a:rPr lang="en-US" sz="1600" dirty="0"/>
              <a:t> </a:t>
            </a:r>
            <a:r>
              <a:rPr lang="en-US" sz="1600" dirty="0" err="1"/>
              <a:t>remoto</a:t>
            </a:r>
            <a:endParaRPr lang="en-US" sz="1600" dirty="0"/>
          </a:p>
          <a:p>
            <a:pPr marL="800100" lvl="1" indent="-285750">
              <a:lnSpc>
                <a:spcPct val="110000"/>
              </a:lnSpc>
              <a:spcAft>
                <a:spcPts val="600"/>
              </a:spcAft>
              <a:buFont typeface="Wingdings" panose="05000000000000000000" pitchFamily="2" charset="2"/>
              <a:buChar char="§"/>
            </a:pPr>
            <a:r>
              <a:rPr lang="en-US" sz="1600" dirty="0" err="1"/>
              <a:t>Influencia</a:t>
            </a:r>
            <a:r>
              <a:rPr lang="en-US" sz="1600" dirty="0"/>
              <a:t> del </a:t>
            </a:r>
            <a:r>
              <a:rPr lang="en-US" sz="1600" dirty="0" err="1"/>
              <a:t>trabajo</a:t>
            </a:r>
            <a:r>
              <a:rPr lang="en-US" sz="1600" dirty="0"/>
              <a:t> </a:t>
            </a:r>
            <a:r>
              <a:rPr lang="en-US" sz="1600" dirty="0" err="1"/>
              <a:t>remoto</a:t>
            </a:r>
            <a:r>
              <a:rPr lang="en-US" sz="1600" dirty="0"/>
              <a:t> </a:t>
            </a:r>
            <a:r>
              <a:rPr lang="en-US" sz="1600" dirty="0" err="1"/>
              <a:t>en</a:t>
            </a:r>
            <a:r>
              <a:rPr lang="en-US" sz="1600" dirty="0"/>
              <a:t> los </a:t>
            </a:r>
            <a:r>
              <a:rPr lang="en-US" sz="1600" dirty="0" err="1"/>
              <a:t>niveles</a:t>
            </a:r>
            <a:r>
              <a:rPr lang="en-US" sz="1600" dirty="0"/>
              <a:t> de </a:t>
            </a:r>
            <a:r>
              <a:rPr lang="en-US" sz="1600" dirty="0" err="1"/>
              <a:t>estrés</a:t>
            </a:r>
            <a:endParaRPr lang="en-US" sz="1600" dirty="0"/>
          </a:p>
          <a:p>
            <a:pPr marL="800100" lvl="1" indent="-285750">
              <a:lnSpc>
                <a:spcPct val="110000"/>
              </a:lnSpc>
              <a:spcAft>
                <a:spcPts val="600"/>
              </a:spcAft>
              <a:buFont typeface="Wingdings" panose="05000000000000000000" pitchFamily="2" charset="2"/>
              <a:buChar char="§"/>
            </a:pPr>
            <a:r>
              <a:rPr lang="en-US" sz="1600" dirty="0" err="1"/>
              <a:t>Afectación</a:t>
            </a:r>
            <a:r>
              <a:rPr lang="en-US" sz="1600" dirty="0"/>
              <a:t> del </a:t>
            </a:r>
            <a:r>
              <a:rPr lang="en-US" sz="1600" dirty="0" err="1"/>
              <a:t>trabajo</a:t>
            </a:r>
            <a:r>
              <a:rPr lang="en-US" sz="1600" dirty="0"/>
              <a:t> </a:t>
            </a:r>
            <a:r>
              <a:rPr lang="en-US" sz="1600" dirty="0" err="1"/>
              <a:t>remoto</a:t>
            </a:r>
            <a:r>
              <a:rPr lang="en-US" sz="1600" dirty="0"/>
              <a:t> a la </a:t>
            </a:r>
            <a:r>
              <a:rPr lang="en-US" sz="1600" dirty="0" err="1"/>
              <a:t>salud</a:t>
            </a:r>
            <a:r>
              <a:rPr lang="en-US" sz="1600" dirty="0"/>
              <a:t> mental</a:t>
            </a:r>
          </a:p>
          <a:p>
            <a:pPr marL="800100" lvl="1" indent="-285750">
              <a:lnSpc>
                <a:spcPct val="110000"/>
              </a:lnSpc>
              <a:spcAft>
                <a:spcPts val="600"/>
              </a:spcAft>
              <a:buFont typeface="Wingdings" panose="05000000000000000000" pitchFamily="2" charset="2"/>
              <a:buChar char="§"/>
            </a:pPr>
            <a:r>
              <a:rPr lang="en-US" sz="1600" dirty="0" err="1"/>
              <a:t>Acceso</a:t>
            </a:r>
            <a:r>
              <a:rPr lang="en-US" sz="1600" dirty="0"/>
              <a:t> de personas con </a:t>
            </a:r>
            <a:r>
              <a:rPr lang="en-US" sz="1600" dirty="0" err="1"/>
              <a:t>afectación</a:t>
            </a:r>
            <a:r>
              <a:rPr lang="en-US" sz="1600" dirty="0"/>
              <a:t> a </a:t>
            </a:r>
            <a:r>
              <a:rPr lang="en-US" sz="1600" dirty="0" err="1"/>
              <a:t>salud</a:t>
            </a:r>
            <a:r>
              <a:rPr lang="en-US" sz="1600" dirty="0"/>
              <a:t> mental al </a:t>
            </a:r>
            <a:r>
              <a:rPr lang="en-US" sz="1600" dirty="0" err="1"/>
              <a:t>cuidado</a:t>
            </a:r>
            <a:r>
              <a:rPr lang="en-US" sz="1600" dirty="0"/>
              <a:t> de la </a:t>
            </a:r>
            <a:r>
              <a:rPr lang="en-US" sz="1600" dirty="0" err="1"/>
              <a:t>salud</a:t>
            </a:r>
            <a:endParaRPr lang="en-US" sz="1600" dirty="0"/>
          </a:p>
        </p:txBody>
      </p:sp>
    </p:spTree>
    <p:extLst>
      <p:ext uri="{BB962C8B-B14F-4D97-AF65-F5344CB8AC3E}">
        <p14:creationId xmlns:p14="http://schemas.microsoft.com/office/powerpoint/2010/main" val="3058704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0E4A9D4-0A7C-21C2-C565-7DA5B37A4E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150D424-378A-5EAF-BEF3-AB85F9E35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2500" y="952500"/>
            <a:ext cx="10287000" cy="4953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6917F6-36B3-8D96-BDE1-436408245B91}"/>
              </a:ext>
            </a:extLst>
          </p:cNvPr>
          <p:cNvSpPr>
            <a:spLocks noGrp="1"/>
          </p:cNvSpPr>
          <p:nvPr>
            <p:ph type="title"/>
          </p:nvPr>
        </p:nvSpPr>
        <p:spPr>
          <a:xfrm>
            <a:off x="1091908" y="952500"/>
            <a:ext cx="4553363" cy="1735346"/>
          </a:xfrm>
        </p:spPr>
        <p:txBody>
          <a:bodyPr vert="horz" lIns="91440" tIns="45720" rIns="91440" bIns="45720" rtlCol="0" anchor="ctr">
            <a:normAutofit/>
          </a:bodyPr>
          <a:lstStyle/>
          <a:p>
            <a:r>
              <a:rPr lang="en-US" b="1" kern="1200" cap="all" spc="500" baseline="0" dirty="0" err="1">
                <a:latin typeface="+mj-lt"/>
                <a:ea typeface="+mj-ea"/>
                <a:cs typeface="+mj-cs"/>
              </a:rPr>
              <a:t>Descripción</a:t>
            </a:r>
            <a:r>
              <a:rPr lang="en-US" b="1" kern="1200" cap="all" spc="500" baseline="0" dirty="0">
                <a:latin typeface="+mj-lt"/>
                <a:ea typeface="+mj-ea"/>
                <a:cs typeface="+mj-cs"/>
              </a:rPr>
              <a:t> de la base de </a:t>
            </a:r>
            <a:r>
              <a:rPr lang="en-US" b="1" kern="1200" cap="all" spc="500" baseline="0" dirty="0" err="1">
                <a:latin typeface="+mj-lt"/>
                <a:ea typeface="+mj-ea"/>
                <a:cs typeface="+mj-cs"/>
              </a:rPr>
              <a:t>datos</a:t>
            </a:r>
            <a:endParaRPr lang="en-US" b="1" kern="1200" cap="all" spc="500" baseline="0" dirty="0">
              <a:latin typeface="+mj-lt"/>
              <a:ea typeface="+mj-ea"/>
              <a:cs typeface="+mj-cs"/>
            </a:endParaRPr>
          </a:p>
        </p:txBody>
      </p:sp>
      <p:graphicFrame>
        <p:nvGraphicFramePr>
          <p:cNvPr id="5" name="Content Placeholder 4">
            <a:extLst>
              <a:ext uri="{FF2B5EF4-FFF2-40B4-BE49-F238E27FC236}">
                <a16:creationId xmlns:a16="http://schemas.microsoft.com/office/drawing/2014/main" id="{62EC3665-3F81-AD8F-9882-1AEE851455CE}"/>
              </a:ext>
            </a:extLst>
          </p:cNvPr>
          <p:cNvGraphicFramePr>
            <a:graphicFrameLocks noGrp="1"/>
          </p:cNvGraphicFramePr>
          <p:nvPr>
            <p:ph idx="1"/>
            <p:extLst>
              <p:ext uri="{D42A27DB-BD31-4B8C-83A1-F6EECF244321}">
                <p14:modId xmlns:p14="http://schemas.microsoft.com/office/powerpoint/2010/main" val="1807664609"/>
              </p:ext>
            </p:extLst>
          </p:nvPr>
        </p:nvGraphicFramePr>
        <p:xfrm>
          <a:off x="6268720" y="1820173"/>
          <a:ext cx="4692771" cy="3403120"/>
        </p:xfrm>
        <a:graphic>
          <a:graphicData uri="http://schemas.openxmlformats.org/drawingml/2006/table">
            <a:tbl>
              <a:tblPr firstRow="1" bandRow="1">
                <a:tableStyleId>{9D7B26C5-4107-4FEC-AEDC-1716B250A1EF}</a:tableStyleId>
              </a:tblPr>
              <a:tblGrid>
                <a:gridCol w="2900321">
                  <a:extLst>
                    <a:ext uri="{9D8B030D-6E8A-4147-A177-3AD203B41FA5}">
                      <a16:colId xmlns:a16="http://schemas.microsoft.com/office/drawing/2014/main" val="37304078"/>
                    </a:ext>
                  </a:extLst>
                </a:gridCol>
                <a:gridCol w="1792450">
                  <a:extLst>
                    <a:ext uri="{9D8B030D-6E8A-4147-A177-3AD203B41FA5}">
                      <a16:colId xmlns:a16="http://schemas.microsoft.com/office/drawing/2014/main" val="1889489236"/>
                    </a:ext>
                  </a:extLst>
                </a:gridCol>
              </a:tblGrid>
              <a:tr h="212695">
                <a:tc>
                  <a:txBody>
                    <a:bodyPr/>
                    <a:lstStyle/>
                    <a:p>
                      <a:pPr marL="457200" algn="ctr">
                        <a:lnSpc>
                          <a:spcPct val="107000"/>
                        </a:lnSpc>
                      </a:pPr>
                      <a:r>
                        <a:rPr lang="es-MX" sz="1100" b="1"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CATEGORÍA</a:t>
                      </a:r>
                      <a:endParaRPr lang="en-US"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2877" marR="72877" marT="0" marB="0"/>
                </a:tc>
                <a:tc>
                  <a:txBody>
                    <a:bodyPr/>
                    <a:lstStyle/>
                    <a:p>
                      <a:pPr marL="457200" algn="ctr">
                        <a:lnSpc>
                          <a:spcPct val="107000"/>
                        </a:lnSpc>
                        <a:spcAft>
                          <a:spcPts val="800"/>
                        </a:spcAft>
                      </a:pPr>
                      <a:r>
                        <a:rPr lang="es-MX" sz="1100" b="1"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TIPO DE DATO</a:t>
                      </a:r>
                      <a:endParaRPr lang="en-US"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2877" marR="72877" marT="0" marB="0"/>
                </a:tc>
                <a:extLst>
                  <a:ext uri="{0D108BD9-81ED-4DB2-BD59-A6C34878D82A}">
                    <a16:rowId xmlns:a16="http://schemas.microsoft.com/office/drawing/2014/main" val="3536414977"/>
                  </a:ext>
                </a:extLst>
              </a:tr>
              <a:tr h="212695">
                <a:tc>
                  <a:txBody>
                    <a:bodyPr/>
                    <a:lstStyle/>
                    <a:p>
                      <a:pPr marL="457200" algn="ctr">
                        <a:lnSpc>
                          <a:spcPct val="107000"/>
                        </a:lnSpc>
                      </a:pPr>
                      <a:r>
                        <a:rPr lang="es-MX" sz="1100" kern="100">
                          <a:effectLst/>
                          <a:latin typeface="Calibri" panose="020F0502020204030204" pitchFamily="34" charset="0"/>
                          <a:ea typeface="Calibri" panose="020F0502020204030204" pitchFamily="34" charset="0"/>
                          <a:cs typeface="Times New Roman" panose="02020603050405020304" pitchFamily="18" charset="0"/>
                        </a:rPr>
                        <a:t>Age</a:t>
                      </a:r>
                      <a:endParaRPr lang="en-US" sz="1500" kern="100">
                        <a:effectLst/>
                        <a:latin typeface="Calibri" panose="020F0502020204030204" pitchFamily="34" charset="0"/>
                        <a:ea typeface="Calibri" panose="020F0502020204030204" pitchFamily="34" charset="0"/>
                        <a:cs typeface="Times New Roman" panose="02020603050405020304" pitchFamily="18" charset="0"/>
                      </a:endParaRPr>
                    </a:p>
                  </a:txBody>
                  <a:tcPr marL="72877" marR="72877" marT="0" marB="0"/>
                </a:tc>
                <a:tc>
                  <a:txBody>
                    <a:bodyPr/>
                    <a:lstStyle/>
                    <a:p>
                      <a:pPr marL="457200" algn="ctr">
                        <a:lnSpc>
                          <a:spcPct val="107000"/>
                        </a:lnSpc>
                        <a:spcAft>
                          <a:spcPts val="800"/>
                        </a:spcAft>
                      </a:pPr>
                      <a:r>
                        <a:rPr lang="es-MX" sz="1100" kern="100" dirty="0">
                          <a:effectLst/>
                          <a:latin typeface="Calibri" panose="020F0502020204030204" pitchFamily="34" charset="0"/>
                          <a:ea typeface="Calibri" panose="020F0502020204030204" pitchFamily="34" charset="0"/>
                          <a:cs typeface="Times New Roman" panose="02020603050405020304" pitchFamily="18" charset="0"/>
                        </a:rPr>
                        <a:t>Numérico discreto</a:t>
                      </a:r>
                      <a:endParaRPr lang="en-US"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2877" marR="72877" marT="0" marB="0"/>
                </a:tc>
                <a:extLst>
                  <a:ext uri="{0D108BD9-81ED-4DB2-BD59-A6C34878D82A}">
                    <a16:rowId xmlns:a16="http://schemas.microsoft.com/office/drawing/2014/main" val="812623202"/>
                  </a:ext>
                </a:extLst>
              </a:tr>
              <a:tr h="212695">
                <a:tc>
                  <a:txBody>
                    <a:bodyPr/>
                    <a:lstStyle/>
                    <a:p>
                      <a:pPr marL="457200" algn="ctr">
                        <a:lnSpc>
                          <a:spcPct val="107000"/>
                        </a:lnSpc>
                      </a:pPr>
                      <a:r>
                        <a:rPr lang="es-MX" sz="1100" kern="100">
                          <a:effectLst/>
                          <a:latin typeface="Calibri" panose="020F0502020204030204" pitchFamily="34" charset="0"/>
                          <a:ea typeface="Calibri" panose="020F0502020204030204" pitchFamily="34" charset="0"/>
                          <a:cs typeface="Times New Roman" panose="02020603050405020304" pitchFamily="18" charset="0"/>
                        </a:rPr>
                        <a:t>Industry</a:t>
                      </a:r>
                      <a:endParaRPr lang="en-US" sz="1500" kern="100">
                        <a:effectLst/>
                        <a:latin typeface="Calibri" panose="020F0502020204030204" pitchFamily="34" charset="0"/>
                        <a:ea typeface="Calibri" panose="020F0502020204030204" pitchFamily="34" charset="0"/>
                        <a:cs typeface="Times New Roman" panose="02020603050405020304" pitchFamily="18" charset="0"/>
                      </a:endParaRPr>
                    </a:p>
                  </a:txBody>
                  <a:tcPr marL="72877" marR="72877" marT="0" marB="0"/>
                </a:tc>
                <a:tc>
                  <a:txBody>
                    <a:bodyPr/>
                    <a:lstStyle/>
                    <a:p>
                      <a:pPr marL="457200" algn="ctr">
                        <a:lnSpc>
                          <a:spcPct val="107000"/>
                        </a:lnSpc>
                        <a:spcAft>
                          <a:spcPts val="800"/>
                        </a:spcAft>
                      </a:pPr>
                      <a:r>
                        <a:rPr lang="es-MX" sz="1100" kern="100" dirty="0">
                          <a:effectLst/>
                          <a:latin typeface="Calibri" panose="020F0502020204030204" pitchFamily="34" charset="0"/>
                          <a:ea typeface="Calibri" panose="020F0502020204030204" pitchFamily="34" charset="0"/>
                          <a:cs typeface="Times New Roman" panose="02020603050405020304" pitchFamily="18" charset="0"/>
                        </a:rPr>
                        <a:t>Categórico</a:t>
                      </a:r>
                      <a:endParaRPr lang="en-US"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2877" marR="72877" marT="0" marB="0"/>
                </a:tc>
                <a:extLst>
                  <a:ext uri="{0D108BD9-81ED-4DB2-BD59-A6C34878D82A}">
                    <a16:rowId xmlns:a16="http://schemas.microsoft.com/office/drawing/2014/main" val="1604471725"/>
                  </a:ext>
                </a:extLst>
              </a:tr>
              <a:tr h="212695">
                <a:tc>
                  <a:txBody>
                    <a:bodyPr/>
                    <a:lstStyle/>
                    <a:p>
                      <a:pPr marL="457200" algn="ctr">
                        <a:lnSpc>
                          <a:spcPct val="107000"/>
                        </a:lnSpc>
                      </a:pPr>
                      <a:r>
                        <a:rPr lang="es-MX" sz="1100" kern="100" dirty="0" err="1">
                          <a:effectLst/>
                          <a:latin typeface="Calibri" panose="020F0502020204030204" pitchFamily="34" charset="0"/>
                          <a:ea typeface="Calibri" panose="020F0502020204030204" pitchFamily="34" charset="0"/>
                          <a:cs typeface="Times New Roman" panose="02020603050405020304" pitchFamily="18" charset="0"/>
                        </a:rPr>
                        <a:t>Work_Location</a:t>
                      </a:r>
                      <a:endParaRPr lang="en-US"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2877" marR="72877" marT="0" marB="0"/>
                </a:tc>
                <a:tc>
                  <a:txBody>
                    <a:bodyPr/>
                    <a:lstStyle/>
                    <a:p>
                      <a:pPr marL="457200" algn="ctr">
                        <a:lnSpc>
                          <a:spcPct val="107000"/>
                        </a:lnSpc>
                        <a:spcAft>
                          <a:spcPts val="800"/>
                        </a:spcAft>
                      </a:pPr>
                      <a:r>
                        <a:rPr lang="es-MX" sz="1100" kern="100">
                          <a:effectLst/>
                          <a:latin typeface="Calibri" panose="020F0502020204030204" pitchFamily="34" charset="0"/>
                          <a:ea typeface="Calibri" panose="020F0502020204030204" pitchFamily="34" charset="0"/>
                          <a:cs typeface="Times New Roman" panose="02020603050405020304" pitchFamily="18" charset="0"/>
                        </a:rPr>
                        <a:t>Categórico</a:t>
                      </a:r>
                      <a:endParaRPr lang="en-US" sz="1500" kern="100">
                        <a:effectLst/>
                        <a:latin typeface="Calibri" panose="020F0502020204030204" pitchFamily="34" charset="0"/>
                        <a:ea typeface="Calibri" panose="020F0502020204030204" pitchFamily="34" charset="0"/>
                        <a:cs typeface="Times New Roman" panose="02020603050405020304" pitchFamily="18" charset="0"/>
                      </a:endParaRPr>
                    </a:p>
                  </a:txBody>
                  <a:tcPr marL="72877" marR="72877" marT="0" marB="0"/>
                </a:tc>
                <a:extLst>
                  <a:ext uri="{0D108BD9-81ED-4DB2-BD59-A6C34878D82A}">
                    <a16:rowId xmlns:a16="http://schemas.microsoft.com/office/drawing/2014/main" val="1847645932"/>
                  </a:ext>
                </a:extLst>
              </a:tr>
              <a:tr h="212695">
                <a:tc>
                  <a:txBody>
                    <a:bodyPr/>
                    <a:lstStyle/>
                    <a:p>
                      <a:pPr marL="457200" algn="ctr">
                        <a:lnSpc>
                          <a:spcPct val="107000"/>
                        </a:lnSpc>
                      </a:pPr>
                      <a:r>
                        <a:rPr lang="es-MX" sz="1100" kern="100">
                          <a:effectLst/>
                          <a:latin typeface="Calibri" panose="020F0502020204030204" pitchFamily="34" charset="0"/>
                          <a:ea typeface="Calibri" panose="020F0502020204030204" pitchFamily="34" charset="0"/>
                          <a:cs typeface="Times New Roman" panose="02020603050405020304" pitchFamily="18" charset="0"/>
                        </a:rPr>
                        <a:t>Number_of_Virtual_Meetings</a:t>
                      </a:r>
                      <a:endParaRPr lang="en-US" sz="1500" kern="100">
                        <a:effectLst/>
                        <a:latin typeface="Calibri" panose="020F0502020204030204" pitchFamily="34" charset="0"/>
                        <a:ea typeface="Calibri" panose="020F0502020204030204" pitchFamily="34" charset="0"/>
                        <a:cs typeface="Times New Roman" panose="02020603050405020304" pitchFamily="18" charset="0"/>
                      </a:endParaRPr>
                    </a:p>
                  </a:txBody>
                  <a:tcPr marL="72877" marR="72877" marT="0" marB="0"/>
                </a:tc>
                <a:tc>
                  <a:txBody>
                    <a:bodyPr/>
                    <a:lstStyle/>
                    <a:p>
                      <a:pPr marL="457200" algn="ctr">
                        <a:lnSpc>
                          <a:spcPct val="107000"/>
                        </a:lnSpc>
                        <a:spcAft>
                          <a:spcPts val="800"/>
                        </a:spcAft>
                      </a:pPr>
                      <a:r>
                        <a:rPr lang="es-MX" sz="1100" kern="100">
                          <a:effectLst/>
                          <a:latin typeface="Calibri" panose="020F0502020204030204" pitchFamily="34" charset="0"/>
                          <a:ea typeface="Calibri" panose="020F0502020204030204" pitchFamily="34" charset="0"/>
                          <a:cs typeface="Times New Roman" panose="02020603050405020304" pitchFamily="18" charset="0"/>
                        </a:rPr>
                        <a:t>Numérico discreto</a:t>
                      </a:r>
                      <a:endParaRPr lang="en-US" sz="1500" kern="100">
                        <a:effectLst/>
                        <a:latin typeface="Calibri" panose="020F0502020204030204" pitchFamily="34" charset="0"/>
                        <a:ea typeface="Calibri" panose="020F0502020204030204" pitchFamily="34" charset="0"/>
                        <a:cs typeface="Times New Roman" panose="02020603050405020304" pitchFamily="18" charset="0"/>
                      </a:endParaRPr>
                    </a:p>
                  </a:txBody>
                  <a:tcPr marL="72877" marR="72877" marT="0" marB="0"/>
                </a:tc>
                <a:extLst>
                  <a:ext uri="{0D108BD9-81ED-4DB2-BD59-A6C34878D82A}">
                    <a16:rowId xmlns:a16="http://schemas.microsoft.com/office/drawing/2014/main" val="2456624167"/>
                  </a:ext>
                </a:extLst>
              </a:tr>
              <a:tr h="212695">
                <a:tc>
                  <a:txBody>
                    <a:bodyPr/>
                    <a:lstStyle/>
                    <a:p>
                      <a:pPr marL="457200" algn="ctr">
                        <a:lnSpc>
                          <a:spcPct val="107000"/>
                        </a:lnSpc>
                      </a:pPr>
                      <a:r>
                        <a:rPr lang="es-MX" sz="1100" kern="100">
                          <a:effectLst/>
                          <a:latin typeface="Calibri" panose="020F0502020204030204" pitchFamily="34" charset="0"/>
                          <a:ea typeface="Calibri" panose="020F0502020204030204" pitchFamily="34" charset="0"/>
                          <a:cs typeface="Times New Roman" panose="02020603050405020304" pitchFamily="18" charset="0"/>
                        </a:rPr>
                        <a:t>Mental_Health_Condition</a:t>
                      </a:r>
                      <a:endParaRPr lang="en-US" sz="1500" kern="100">
                        <a:effectLst/>
                        <a:latin typeface="Calibri" panose="020F0502020204030204" pitchFamily="34" charset="0"/>
                        <a:ea typeface="Calibri" panose="020F0502020204030204" pitchFamily="34" charset="0"/>
                        <a:cs typeface="Times New Roman" panose="02020603050405020304" pitchFamily="18" charset="0"/>
                      </a:endParaRPr>
                    </a:p>
                  </a:txBody>
                  <a:tcPr marL="72877" marR="72877" marT="0" marB="0"/>
                </a:tc>
                <a:tc>
                  <a:txBody>
                    <a:bodyPr/>
                    <a:lstStyle/>
                    <a:p>
                      <a:pPr marL="457200" algn="ctr">
                        <a:lnSpc>
                          <a:spcPct val="107000"/>
                        </a:lnSpc>
                        <a:spcAft>
                          <a:spcPts val="800"/>
                        </a:spcAft>
                      </a:pPr>
                      <a:r>
                        <a:rPr lang="es-MX" sz="1100" kern="100">
                          <a:effectLst/>
                          <a:latin typeface="Calibri" panose="020F0502020204030204" pitchFamily="34" charset="0"/>
                          <a:ea typeface="Calibri" panose="020F0502020204030204" pitchFamily="34" charset="0"/>
                          <a:cs typeface="Times New Roman" panose="02020603050405020304" pitchFamily="18" charset="0"/>
                        </a:rPr>
                        <a:t>Categórico</a:t>
                      </a:r>
                      <a:endParaRPr lang="en-US" sz="1500" kern="100">
                        <a:effectLst/>
                        <a:latin typeface="Calibri" panose="020F0502020204030204" pitchFamily="34" charset="0"/>
                        <a:ea typeface="Calibri" panose="020F0502020204030204" pitchFamily="34" charset="0"/>
                        <a:cs typeface="Times New Roman" panose="02020603050405020304" pitchFamily="18" charset="0"/>
                      </a:endParaRPr>
                    </a:p>
                  </a:txBody>
                  <a:tcPr marL="72877" marR="72877" marT="0" marB="0"/>
                </a:tc>
                <a:extLst>
                  <a:ext uri="{0D108BD9-81ED-4DB2-BD59-A6C34878D82A}">
                    <a16:rowId xmlns:a16="http://schemas.microsoft.com/office/drawing/2014/main" val="3421277129"/>
                  </a:ext>
                </a:extLst>
              </a:tr>
              <a:tr h="212695">
                <a:tc>
                  <a:txBody>
                    <a:bodyPr/>
                    <a:lstStyle/>
                    <a:p>
                      <a:pPr marL="457200" algn="ctr">
                        <a:lnSpc>
                          <a:spcPct val="107000"/>
                        </a:lnSpc>
                      </a:pPr>
                      <a:r>
                        <a:rPr lang="es-MX" sz="1100" kern="100">
                          <a:effectLst/>
                          <a:latin typeface="Calibri" panose="020F0502020204030204" pitchFamily="34" charset="0"/>
                          <a:ea typeface="Calibri" panose="020F0502020204030204" pitchFamily="34" charset="0"/>
                          <a:cs typeface="Times New Roman" panose="02020603050405020304" pitchFamily="18" charset="0"/>
                        </a:rPr>
                        <a:t>Productivity_Change</a:t>
                      </a:r>
                      <a:endParaRPr lang="en-US" sz="1500" kern="100">
                        <a:effectLst/>
                        <a:latin typeface="Calibri" panose="020F0502020204030204" pitchFamily="34" charset="0"/>
                        <a:ea typeface="Calibri" panose="020F0502020204030204" pitchFamily="34" charset="0"/>
                        <a:cs typeface="Times New Roman" panose="02020603050405020304" pitchFamily="18" charset="0"/>
                      </a:endParaRPr>
                    </a:p>
                  </a:txBody>
                  <a:tcPr marL="72877" marR="72877" marT="0" marB="0"/>
                </a:tc>
                <a:tc>
                  <a:txBody>
                    <a:bodyPr/>
                    <a:lstStyle/>
                    <a:p>
                      <a:pPr marL="457200" algn="ctr">
                        <a:lnSpc>
                          <a:spcPct val="107000"/>
                        </a:lnSpc>
                        <a:spcAft>
                          <a:spcPts val="800"/>
                        </a:spcAft>
                      </a:pPr>
                      <a:r>
                        <a:rPr lang="es-MX" sz="1100" kern="100">
                          <a:effectLst/>
                          <a:latin typeface="Calibri" panose="020F0502020204030204" pitchFamily="34" charset="0"/>
                          <a:ea typeface="Calibri" panose="020F0502020204030204" pitchFamily="34" charset="0"/>
                          <a:cs typeface="Times New Roman" panose="02020603050405020304" pitchFamily="18" charset="0"/>
                        </a:rPr>
                        <a:t>Categórico</a:t>
                      </a:r>
                      <a:endParaRPr lang="en-US" sz="1500" kern="100">
                        <a:effectLst/>
                        <a:latin typeface="Calibri" panose="020F0502020204030204" pitchFamily="34" charset="0"/>
                        <a:ea typeface="Calibri" panose="020F0502020204030204" pitchFamily="34" charset="0"/>
                        <a:cs typeface="Times New Roman" panose="02020603050405020304" pitchFamily="18" charset="0"/>
                      </a:endParaRPr>
                    </a:p>
                  </a:txBody>
                  <a:tcPr marL="72877" marR="72877" marT="0" marB="0"/>
                </a:tc>
                <a:extLst>
                  <a:ext uri="{0D108BD9-81ED-4DB2-BD59-A6C34878D82A}">
                    <a16:rowId xmlns:a16="http://schemas.microsoft.com/office/drawing/2014/main" val="1071632579"/>
                  </a:ext>
                </a:extLst>
              </a:tr>
              <a:tr h="212695">
                <a:tc>
                  <a:txBody>
                    <a:bodyPr/>
                    <a:lstStyle/>
                    <a:p>
                      <a:pPr marL="457200" algn="ctr">
                        <a:lnSpc>
                          <a:spcPct val="107000"/>
                        </a:lnSpc>
                      </a:pPr>
                      <a:r>
                        <a:rPr lang="es-MX" sz="1100" kern="100">
                          <a:effectLst/>
                          <a:latin typeface="Calibri" panose="020F0502020204030204" pitchFamily="34" charset="0"/>
                          <a:ea typeface="Calibri" panose="020F0502020204030204" pitchFamily="34" charset="0"/>
                          <a:cs typeface="Times New Roman" panose="02020603050405020304" pitchFamily="18" charset="0"/>
                        </a:rPr>
                        <a:t>Physical_Activity</a:t>
                      </a:r>
                      <a:endParaRPr lang="en-US" sz="1500" kern="100">
                        <a:effectLst/>
                        <a:latin typeface="Calibri" panose="020F0502020204030204" pitchFamily="34" charset="0"/>
                        <a:ea typeface="Calibri" panose="020F0502020204030204" pitchFamily="34" charset="0"/>
                        <a:cs typeface="Times New Roman" panose="02020603050405020304" pitchFamily="18" charset="0"/>
                      </a:endParaRPr>
                    </a:p>
                  </a:txBody>
                  <a:tcPr marL="72877" marR="72877" marT="0" marB="0"/>
                </a:tc>
                <a:tc>
                  <a:txBody>
                    <a:bodyPr/>
                    <a:lstStyle/>
                    <a:p>
                      <a:pPr marL="457200" algn="ctr">
                        <a:lnSpc>
                          <a:spcPct val="107000"/>
                        </a:lnSpc>
                        <a:spcAft>
                          <a:spcPts val="800"/>
                        </a:spcAft>
                      </a:pPr>
                      <a:r>
                        <a:rPr lang="es-MX" sz="1100" kern="100">
                          <a:effectLst/>
                          <a:latin typeface="Calibri" panose="020F0502020204030204" pitchFamily="34" charset="0"/>
                          <a:ea typeface="Calibri" panose="020F0502020204030204" pitchFamily="34" charset="0"/>
                          <a:cs typeface="Times New Roman" panose="02020603050405020304" pitchFamily="18" charset="0"/>
                        </a:rPr>
                        <a:t>Categórico</a:t>
                      </a:r>
                      <a:endParaRPr lang="en-US" sz="1500" kern="100">
                        <a:effectLst/>
                        <a:latin typeface="Calibri" panose="020F0502020204030204" pitchFamily="34" charset="0"/>
                        <a:ea typeface="Calibri" panose="020F0502020204030204" pitchFamily="34" charset="0"/>
                        <a:cs typeface="Times New Roman" panose="02020603050405020304" pitchFamily="18" charset="0"/>
                      </a:endParaRPr>
                    </a:p>
                  </a:txBody>
                  <a:tcPr marL="72877" marR="72877" marT="0" marB="0"/>
                </a:tc>
                <a:extLst>
                  <a:ext uri="{0D108BD9-81ED-4DB2-BD59-A6C34878D82A}">
                    <a16:rowId xmlns:a16="http://schemas.microsoft.com/office/drawing/2014/main" val="3703950316"/>
                  </a:ext>
                </a:extLst>
              </a:tr>
              <a:tr h="212695">
                <a:tc>
                  <a:txBody>
                    <a:bodyPr/>
                    <a:lstStyle/>
                    <a:p>
                      <a:pPr marL="457200" algn="ctr">
                        <a:lnSpc>
                          <a:spcPct val="107000"/>
                        </a:lnSpc>
                      </a:pPr>
                      <a:r>
                        <a:rPr lang="es-MX" sz="1100" kern="100">
                          <a:effectLst/>
                          <a:latin typeface="Calibri" panose="020F0502020204030204" pitchFamily="34" charset="0"/>
                          <a:ea typeface="Calibri" panose="020F0502020204030204" pitchFamily="34" charset="0"/>
                          <a:cs typeface="Times New Roman" panose="02020603050405020304" pitchFamily="18" charset="0"/>
                        </a:rPr>
                        <a:t>Region</a:t>
                      </a:r>
                      <a:endParaRPr lang="en-US" sz="1500" kern="100">
                        <a:effectLst/>
                        <a:latin typeface="Calibri" panose="020F0502020204030204" pitchFamily="34" charset="0"/>
                        <a:ea typeface="Calibri" panose="020F0502020204030204" pitchFamily="34" charset="0"/>
                        <a:cs typeface="Times New Roman" panose="02020603050405020304" pitchFamily="18" charset="0"/>
                      </a:endParaRPr>
                    </a:p>
                  </a:txBody>
                  <a:tcPr marL="72877" marR="72877" marT="0" marB="0"/>
                </a:tc>
                <a:tc>
                  <a:txBody>
                    <a:bodyPr/>
                    <a:lstStyle/>
                    <a:p>
                      <a:pPr marL="457200" algn="ctr">
                        <a:lnSpc>
                          <a:spcPct val="107000"/>
                        </a:lnSpc>
                        <a:spcAft>
                          <a:spcPts val="800"/>
                        </a:spcAft>
                      </a:pPr>
                      <a:r>
                        <a:rPr lang="es-MX" sz="1100" kern="100">
                          <a:effectLst/>
                          <a:latin typeface="Calibri" panose="020F0502020204030204" pitchFamily="34" charset="0"/>
                          <a:ea typeface="Calibri" panose="020F0502020204030204" pitchFamily="34" charset="0"/>
                          <a:cs typeface="Times New Roman" panose="02020603050405020304" pitchFamily="18" charset="0"/>
                        </a:rPr>
                        <a:t>Categórico</a:t>
                      </a:r>
                      <a:endParaRPr lang="en-US" sz="1500" kern="100">
                        <a:effectLst/>
                        <a:latin typeface="Calibri" panose="020F0502020204030204" pitchFamily="34" charset="0"/>
                        <a:ea typeface="Calibri" panose="020F0502020204030204" pitchFamily="34" charset="0"/>
                        <a:cs typeface="Times New Roman" panose="02020603050405020304" pitchFamily="18" charset="0"/>
                      </a:endParaRPr>
                    </a:p>
                  </a:txBody>
                  <a:tcPr marL="72877" marR="72877" marT="0" marB="0"/>
                </a:tc>
                <a:extLst>
                  <a:ext uri="{0D108BD9-81ED-4DB2-BD59-A6C34878D82A}">
                    <a16:rowId xmlns:a16="http://schemas.microsoft.com/office/drawing/2014/main" val="3608866450"/>
                  </a:ext>
                </a:extLst>
              </a:tr>
              <a:tr h="212695">
                <a:tc>
                  <a:txBody>
                    <a:bodyPr/>
                    <a:lstStyle/>
                    <a:p>
                      <a:pPr marL="457200" algn="ctr">
                        <a:lnSpc>
                          <a:spcPct val="107000"/>
                        </a:lnSpc>
                      </a:pPr>
                      <a:r>
                        <a:rPr lang="es-MX" sz="1100" kern="100">
                          <a:effectLst/>
                          <a:latin typeface="Calibri" panose="020F0502020204030204" pitchFamily="34" charset="0"/>
                          <a:ea typeface="Calibri" panose="020F0502020204030204" pitchFamily="34" charset="0"/>
                          <a:cs typeface="Times New Roman" panose="02020603050405020304" pitchFamily="18" charset="0"/>
                        </a:rPr>
                        <a:t>Job_Role</a:t>
                      </a:r>
                      <a:endParaRPr lang="en-US" sz="1500" kern="100">
                        <a:effectLst/>
                        <a:latin typeface="Calibri" panose="020F0502020204030204" pitchFamily="34" charset="0"/>
                        <a:ea typeface="Calibri" panose="020F0502020204030204" pitchFamily="34" charset="0"/>
                        <a:cs typeface="Times New Roman" panose="02020603050405020304" pitchFamily="18" charset="0"/>
                      </a:endParaRPr>
                    </a:p>
                  </a:txBody>
                  <a:tcPr marL="72877" marR="72877" marT="0" marB="0"/>
                </a:tc>
                <a:tc>
                  <a:txBody>
                    <a:bodyPr/>
                    <a:lstStyle/>
                    <a:p>
                      <a:pPr marL="457200" algn="ctr">
                        <a:lnSpc>
                          <a:spcPct val="107000"/>
                        </a:lnSpc>
                        <a:spcAft>
                          <a:spcPts val="800"/>
                        </a:spcAft>
                      </a:pPr>
                      <a:r>
                        <a:rPr lang="es-MX" sz="1100" kern="100">
                          <a:effectLst/>
                          <a:latin typeface="Calibri" panose="020F0502020204030204" pitchFamily="34" charset="0"/>
                          <a:ea typeface="Calibri" panose="020F0502020204030204" pitchFamily="34" charset="0"/>
                          <a:cs typeface="Times New Roman" panose="02020603050405020304" pitchFamily="18" charset="0"/>
                        </a:rPr>
                        <a:t>Categórico</a:t>
                      </a:r>
                      <a:endParaRPr lang="en-US" sz="1500" kern="100">
                        <a:effectLst/>
                        <a:latin typeface="Calibri" panose="020F0502020204030204" pitchFamily="34" charset="0"/>
                        <a:ea typeface="Calibri" panose="020F0502020204030204" pitchFamily="34" charset="0"/>
                        <a:cs typeface="Times New Roman" panose="02020603050405020304" pitchFamily="18" charset="0"/>
                      </a:endParaRPr>
                    </a:p>
                  </a:txBody>
                  <a:tcPr marL="72877" marR="72877" marT="0" marB="0"/>
                </a:tc>
                <a:extLst>
                  <a:ext uri="{0D108BD9-81ED-4DB2-BD59-A6C34878D82A}">
                    <a16:rowId xmlns:a16="http://schemas.microsoft.com/office/drawing/2014/main" val="3718474935"/>
                  </a:ext>
                </a:extLst>
              </a:tr>
              <a:tr h="212695">
                <a:tc>
                  <a:txBody>
                    <a:bodyPr/>
                    <a:lstStyle/>
                    <a:p>
                      <a:pPr marL="457200" algn="ctr">
                        <a:lnSpc>
                          <a:spcPct val="107000"/>
                        </a:lnSpc>
                      </a:pPr>
                      <a:r>
                        <a:rPr lang="es-MX" sz="1100" kern="100">
                          <a:effectLst/>
                          <a:latin typeface="Calibri" panose="020F0502020204030204" pitchFamily="34" charset="0"/>
                          <a:ea typeface="Calibri" panose="020F0502020204030204" pitchFamily="34" charset="0"/>
                          <a:cs typeface="Times New Roman" panose="02020603050405020304" pitchFamily="18" charset="0"/>
                        </a:rPr>
                        <a:t>Years_of_Experience</a:t>
                      </a:r>
                      <a:endParaRPr lang="en-US" sz="1500" kern="100">
                        <a:effectLst/>
                        <a:latin typeface="Calibri" panose="020F0502020204030204" pitchFamily="34" charset="0"/>
                        <a:ea typeface="Calibri" panose="020F0502020204030204" pitchFamily="34" charset="0"/>
                        <a:cs typeface="Times New Roman" panose="02020603050405020304" pitchFamily="18" charset="0"/>
                      </a:endParaRPr>
                    </a:p>
                  </a:txBody>
                  <a:tcPr marL="72877" marR="72877" marT="0" marB="0"/>
                </a:tc>
                <a:tc>
                  <a:txBody>
                    <a:bodyPr/>
                    <a:lstStyle/>
                    <a:p>
                      <a:pPr marL="457200" algn="ctr">
                        <a:lnSpc>
                          <a:spcPct val="107000"/>
                        </a:lnSpc>
                        <a:spcAft>
                          <a:spcPts val="800"/>
                        </a:spcAft>
                      </a:pPr>
                      <a:r>
                        <a:rPr lang="es-MX" sz="1100" kern="100">
                          <a:effectLst/>
                          <a:latin typeface="Calibri" panose="020F0502020204030204" pitchFamily="34" charset="0"/>
                          <a:ea typeface="Calibri" panose="020F0502020204030204" pitchFamily="34" charset="0"/>
                          <a:cs typeface="Times New Roman" panose="02020603050405020304" pitchFamily="18" charset="0"/>
                        </a:rPr>
                        <a:t>Numérico discreto</a:t>
                      </a:r>
                      <a:endParaRPr lang="en-US" sz="1500" kern="100">
                        <a:effectLst/>
                        <a:latin typeface="Calibri" panose="020F0502020204030204" pitchFamily="34" charset="0"/>
                        <a:ea typeface="Calibri" panose="020F0502020204030204" pitchFamily="34" charset="0"/>
                        <a:cs typeface="Times New Roman" panose="02020603050405020304" pitchFamily="18" charset="0"/>
                      </a:endParaRPr>
                    </a:p>
                  </a:txBody>
                  <a:tcPr marL="72877" marR="72877" marT="0" marB="0"/>
                </a:tc>
                <a:extLst>
                  <a:ext uri="{0D108BD9-81ED-4DB2-BD59-A6C34878D82A}">
                    <a16:rowId xmlns:a16="http://schemas.microsoft.com/office/drawing/2014/main" val="4082080698"/>
                  </a:ext>
                </a:extLst>
              </a:tr>
              <a:tr h="212695">
                <a:tc>
                  <a:txBody>
                    <a:bodyPr/>
                    <a:lstStyle/>
                    <a:p>
                      <a:pPr marL="457200" algn="ctr">
                        <a:lnSpc>
                          <a:spcPct val="107000"/>
                        </a:lnSpc>
                      </a:pPr>
                      <a:r>
                        <a:rPr lang="es-MX" sz="1100" kern="100">
                          <a:effectLst/>
                          <a:latin typeface="Calibri" panose="020F0502020204030204" pitchFamily="34" charset="0"/>
                          <a:ea typeface="Calibri" panose="020F0502020204030204" pitchFamily="34" charset="0"/>
                          <a:cs typeface="Times New Roman" panose="02020603050405020304" pitchFamily="18" charset="0"/>
                        </a:rPr>
                        <a:t>Hours_Worked_Per_Week</a:t>
                      </a:r>
                      <a:endParaRPr lang="en-US" sz="1500" kern="100">
                        <a:effectLst/>
                        <a:latin typeface="Calibri" panose="020F0502020204030204" pitchFamily="34" charset="0"/>
                        <a:ea typeface="Calibri" panose="020F0502020204030204" pitchFamily="34" charset="0"/>
                        <a:cs typeface="Times New Roman" panose="02020603050405020304" pitchFamily="18" charset="0"/>
                      </a:endParaRPr>
                    </a:p>
                  </a:txBody>
                  <a:tcPr marL="72877" marR="72877" marT="0" marB="0"/>
                </a:tc>
                <a:tc>
                  <a:txBody>
                    <a:bodyPr/>
                    <a:lstStyle/>
                    <a:p>
                      <a:pPr marL="457200" algn="ctr">
                        <a:lnSpc>
                          <a:spcPct val="107000"/>
                        </a:lnSpc>
                        <a:spcAft>
                          <a:spcPts val="800"/>
                        </a:spcAft>
                      </a:pPr>
                      <a:r>
                        <a:rPr lang="es-MX" sz="1100" kern="100">
                          <a:effectLst/>
                          <a:latin typeface="Calibri" panose="020F0502020204030204" pitchFamily="34" charset="0"/>
                          <a:ea typeface="Calibri" panose="020F0502020204030204" pitchFamily="34" charset="0"/>
                          <a:cs typeface="Times New Roman" panose="02020603050405020304" pitchFamily="18" charset="0"/>
                        </a:rPr>
                        <a:t>Numérico discreto</a:t>
                      </a:r>
                      <a:endParaRPr lang="en-US" sz="1500" kern="100">
                        <a:effectLst/>
                        <a:latin typeface="Calibri" panose="020F0502020204030204" pitchFamily="34" charset="0"/>
                        <a:ea typeface="Calibri" panose="020F0502020204030204" pitchFamily="34" charset="0"/>
                        <a:cs typeface="Times New Roman" panose="02020603050405020304" pitchFamily="18" charset="0"/>
                      </a:endParaRPr>
                    </a:p>
                  </a:txBody>
                  <a:tcPr marL="72877" marR="72877" marT="0" marB="0"/>
                </a:tc>
                <a:extLst>
                  <a:ext uri="{0D108BD9-81ED-4DB2-BD59-A6C34878D82A}">
                    <a16:rowId xmlns:a16="http://schemas.microsoft.com/office/drawing/2014/main" val="2734043990"/>
                  </a:ext>
                </a:extLst>
              </a:tr>
              <a:tr h="212695">
                <a:tc>
                  <a:txBody>
                    <a:bodyPr/>
                    <a:lstStyle/>
                    <a:p>
                      <a:pPr marL="457200" algn="ctr">
                        <a:lnSpc>
                          <a:spcPct val="107000"/>
                        </a:lnSpc>
                      </a:pPr>
                      <a:r>
                        <a:rPr lang="es-MX" sz="1100" kern="100">
                          <a:effectLst/>
                          <a:latin typeface="Calibri" panose="020F0502020204030204" pitchFamily="34" charset="0"/>
                          <a:ea typeface="Calibri" panose="020F0502020204030204" pitchFamily="34" charset="0"/>
                          <a:cs typeface="Times New Roman" panose="02020603050405020304" pitchFamily="18" charset="0"/>
                        </a:rPr>
                        <a:t>Stress_Level</a:t>
                      </a:r>
                      <a:endParaRPr lang="en-US" sz="1500" kern="100">
                        <a:effectLst/>
                        <a:latin typeface="Calibri" panose="020F0502020204030204" pitchFamily="34" charset="0"/>
                        <a:ea typeface="Calibri" panose="020F0502020204030204" pitchFamily="34" charset="0"/>
                        <a:cs typeface="Times New Roman" panose="02020603050405020304" pitchFamily="18" charset="0"/>
                      </a:endParaRPr>
                    </a:p>
                  </a:txBody>
                  <a:tcPr marL="72877" marR="72877" marT="0" marB="0"/>
                </a:tc>
                <a:tc>
                  <a:txBody>
                    <a:bodyPr/>
                    <a:lstStyle/>
                    <a:p>
                      <a:pPr marL="457200" algn="ctr">
                        <a:lnSpc>
                          <a:spcPct val="107000"/>
                        </a:lnSpc>
                        <a:spcAft>
                          <a:spcPts val="800"/>
                        </a:spcAft>
                      </a:pPr>
                      <a:r>
                        <a:rPr lang="es-MX" sz="1100" kern="100">
                          <a:effectLst/>
                          <a:latin typeface="Calibri" panose="020F0502020204030204" pitchFamily="34" charset="0"/>
                          <a:ea typeface="Calibri" panose="020F0502020204030204" pitchFamily="34" charset="0"/>
                          <a:cs typeface="Times New Roman" panose="02020603050405020304" pitchFamily="18" charset="0"/>
                        </a:rPr>
                        <a:t>Categórico</a:t>
                      </a:r>
                      <a:endParaRPr lang="en-US" sz="1500" kern="100">
                        <a:effectLst/>
                        <a:latin typeface="Calibri" panose="020F0502020204030204" pitchFamily="34" charset="0"/>
                        <a:ea typeface="Calibri" panose="020F0502020204030204" pitchFamily="34" charset="0"/>
                        <a:cs typeface="Times New Roman" panose="02020603050405020304" pitchFamily="18" charset="0"/>
                      </a:endParaRPr>
                    </a:p>
                  </a:txBody>
                  <a:tcPr marL="72877" marR="72877" marT="0" marB="0"/>
                </a:tc>
                <a:extLst>
                  <a:ext uri="{0D108BD9-81ED-4DB2-BD59-A6C34878D82A}">
                    <a16:rowId xmlns:a16="http://schemas.microsoft.com/office/drawing/2014/main" val="4081146062"/>
                  </a:ext>
                </a:extLst>
              </a:tr>
              <a:tr h="212695">
                <a:tc>
                  <a:txBody>
                    <a:bodyPr/>
                    <a:lstStyle/>
                    <a:p>
                      <a:pPr marL="457200" algn="ctr">
                        <a:lnSpc>
                          <a:spcPct val="107000"/>
                        </a:lnSpc>
                      </a:pPr>
                      <a:r>
                        <a:rPr lang="en-US" sz="1100" kern="100">
                          <a:effectLst/>
                          <a:latin typeface="Calibri" panose="020F0502020204030204" pitchFamily="34" charset="0"/>
                          <a:ea typeface="Calibri" panose="020F0502020204030204" pitchFamily="34" charset="0"/>
                          <a:cs typeface="Times New Roman" panose="02020603050405020304" pitchFamily="18" charset="0"/>
                        </a:rPr>
                        <a:t>Access_to_Mental_Health_Resources</a:t>
                      </a:r>
                      <a:endParaRPr lang="en-US" sz="1500" kern="100">
                        <a:effectLst/>
                        <a:latin typeface="Calibri" panose="020F0502020204030204" pitchFamily="34" charset="0"/>
                        <a:ea typeface="Calibri" panose="020F0502020204030204" pitchFamily="34" charset="0"/>
                        <a:cs typeface="Times New Roman" panose="02020603050405020304" pitchFamily="18" charset="0"/>
                      </a:endParaRPr>
                    </a:p>
                  </a:txBody>
                  <a:tcPr marL="72877" marR="72877" marT="0" marB="0"/>
                </a:tc>
                <a:tc>
                  <a:txBody>
                    <a:bodyPr/>
                    <a:lstStyle/>
                    <a:p>
                      <a:pPr marL="457200" algn="ctr">
                        <a:lnSpc>
                          <a:spcPct val="107000"/>
                        </a:lnSpc>
                        <a:spcAft>
                          <a:spcPts val="800"/>
                        </a:spcAft>
                      </a:pPr>
                      <a:r>
                        <a:rPr lang="es-MX" sz="1100" kern="100">
                          <a:effectLst/>
                          <a:latin typeface="Calibri" panose="020F0502020204030204" pitchFamily="34" charset="0"/>
                          <a:ea typeface="Calibri" panose="020F0502020204030204" pitchFamily="34" charset="0"/>
                          <a:cs typeface="Times New Roman" panose="02020603050405020304" pitchFamily="18" charset="0"/>
                        </a:rPr>
                        <a:t>Categórico</a:t>
                      </a:r>
                      <a:endParaRPr lang="en-US" sz="1500" kern="100">
                        <a:effectLst/>
                        <a:latin typeface="Calibri" panose="020F0502020204030204" pitchFamily="34" charset="0"/>
                        <a:ea typeface="Calibri" panose="020F0502020204030204" pitchFamily="34" charset="0"/>
                        <a:cs typeface="Times New Roman" panose="02020603050405020304" pitchFamily="18" charset="0"/>
                      </a:endParaRPr>
                    </a:p>
                  </a:txBody>
                  <a:tcPr marL="72877" marR="72877" marT="0" marB="0"/>
                </a:tc>
                <a:extLst>
                  <a:ext uri="{0D108BD9-81ED-4DB2-BD59-A6C34878D82A}">
                    <a16:rowId xmlns:a16="http://schemas.microsoft.com/office/drawing/2014/main" val="1279539168"/>
                  </a:ext>
                </a:extLst>
              </a:tr>
              <a:tr h="212695">
                <a:tc>
                  <a:txBody>
                    <a:bodyPr/>
                    <a:lstStyle/>
                    <a:p>
                      <a:pPr marL="457200" algn="ctr">
                        <a:lnSpc>
                          <a:spcPct val="107000"/>
                        </a:lnSpc>
                      </a:pPr>
                      <a:r>
                        <a:rPr lang="en-US" sz="1100" kern="100">
                          <a:effectLst/>
                          <a:latin typeface="Calibri" panose="020F0502020204030204" pitchFamily="34" charset="0"/>
                          <a:ea typeface="Calibri" panose="020F0502020204030204" pitchFamily="34" charset="0"/>
                          <a:cs typeface="Times New Roman" panose="02020603050405020304" pitchFamily="18" charset="0"/>
                        </a:rPr>
                        <a:t>Satisfaction_with_Remote_Work</a:t>
                      </a:r>
                      <a:endParaRPr lang="en-US" sz="1500" kern="100">
                        <a:effectLst/>
                        <a:latin typeface="Calibri" panose="020F0502020204030204" pitchFamily="34" charset="0"/>
                        <a:ea typeface="Calibri" panose="020F0502020204030204" pitchFamily="34" charset="0"/>
                        <a:cs typeface="Times New Roman" panose="02020603050405020304" pitchFamily="18" charset="0"/>
                      </a:endParaRPr>
                    </a:p>
                  </a:txBody>
                  <a:tcPr marL="72877" marR="72877" marT="0" marB="0"/>
                </a:tc>
                <a:tc>
                  <a:txBody>
                    <a:bodyPr/>
                    <a:lstStyle/>
                    <a:p>
                      <a:pPr marL="457200" algn="ctr">
                        <a:lnSpc>
                          <a:spcPct val="107000"/>
                        </a:lnSpc>
                        <a:spcAft>
                          <a:spcPts val="800"/>
                        </a:spcAft>
                      </a:pPr>
                      <a:r>
                        <a:rPr lang="es-MX" sz="1100" kern="100">
                          <a:effectLst/>
                          <a:latin typeface="Calibri" panose="020F0502020204030204" pitchFamily="34" charset="0"/>
                          <a:ea typeface="Calibri" panose="020F0502020204030204" pitchFamily="34" charset="0"/>
                          <a:cs typeface="Times New Roman" panose="02020603050405020304" pitchFamily="18" charset="0"/>
                        </a:rPr>
                        <a:t>Categórico</a:t>
                      </a:r>
                      <a:endParaRPr lang="en-US" sz="1500" kern="100">
                        <a:effectLst/>
                        <a:latin typeface="Calibri" panose="020F0502020204030204" pitchFamily="34" charset="0"/>
                        <a:ea typeface="Calibri" panose="020F0502020204030204" pitchFamily="34" charset="0"/>
                        <a:cs typeface="Times New Roman" panose="02020603050405020304" pitchFamily="18" charset="0"/>
                      </a:endParaRPr>
                    </a:p>
                  </a:txBody>
                  <a:tcPr marL="72877" marR="72877" marT="0" marB="0"/>
                </a:tc>
                <a:extLst>
                  <a:ext uri="{0D108BD9-81ED-4DB2-BD59-A6C34878D82A}">
                    <a16:rowId xmlns:a16="http://schemas.microsoft.com/office/drawing/2014/main" val="2387518445"/>
                  </a:ext>
                </a:extLst>
              </a:tr>
              <a:tr h="212695">
                <a:tc>
                  <a:txBody>
                    <a:bodyPr/>
                    <a:lstStyle/>
                    <a:p>
                      <a:pPr marL="457200" algn="ctr">
                        <a:lnSpc>
                          <a:spcPct val="107000"/>
                        </a:lnSpc>
                      </a:pPr>
                      <a:r>
                        <a:rPr lang="en-US" sz="1100" kern="100">
                          <a:effectLst/>
                          <a:latin typeface="Calibri" panose="020F0502020204030204" pitchFamily="34" charset="0"/>
                          <a:ea typeface="Calibri" panose="020F0502020204030204" pitchFamily="34" charset="0"/>
                          <a:cs typeface="Times New Roman" panose="02020603050405020304" pitchFamily="18" charset="0"/>
                        </a:rPr>
                        <a:t>Sleep_Quality</a:t>
                      </a:r>
                      <a:endParaRPr lang="en-US" sz="1500" kern="100">
                        <a:effectLst/>
                        <a:latin typeface="Calibri" panose="020F0502020204030204" pitchFamily="34" charset="0"/>
                        <a:ea typeface="Calibri" panose="020F0502020204030204" pitchFamily="34" charset="0"/>
                        <a:cs typeface="Times New Roman" panose="02020603050405020304" pitchFamily="18" charset="0"/>
                      </a:endParaRPr>
                    </a:p>
                  </a:txBody>
                  <a:tcPr marL="72877" marR="72877" marT="0" marB="0"/>
                </a:tc>
                <a:tc>
                  <a:txBody>
                    <a:bodyPr/>
                    <a:lstStyle/>
                    <a:p>
                      <a:pPr marL="457200" algn="ctr">
                        <a:lnSpc>
                          <a:spcPct val="107000"/>
                        </a:lnSpc>
                        <a:spcAft>
                          <a:spcPts val="800"/>
                        </a:spcAft>
                      </a:pPr>
                      <a:r>
                        <a:rPr lang="es-MX" sz="1100" kern="100" dirty="0">
                          <a:effectLst/>
                          <a:latin typeface="Calibri" panose="020F0502020204030204" pitchFamily="34" charset="0"/>
                          <a:ea typeface="Calibri" panose="020F0502020204030204" pitchFamily="34" charset="0"/>
                          <a:cs typeface="Times New Roman" panose="02020603050405020304" pitchFamily="18" charset="0"/>
                        </a:rPr>
                        <a:t>Categórico</a:t>
                      </a:r>
                      <a:endParaRPr lang="en-US"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2877" marR="72877" marT="0" marB="0"/>
                </a:tc>
                <a:extLst>
                  <a:ext uri="{0D108BD9-81ED-4DB2-BD59-A6C34878D82A}">
                    <a16:rowId xmlns:a16="http://schemas.microsoft.com/office/drawing/2014/main" val="4189898237"/>
                  </a:ext>
                </a:extLst>
              </a:tr>
            </a:tbl>
          </a:graphicData>
        </a:graphic>
      </p:graphicFrame>
      <p:sp>
        <p:nvSpPr>
          <p:cNvPr id="6" name="TextBox 5">
            <a:extLst>
              <a:ext uri="{FF2B5EF4-FFF2-40B4-BE49-F238E27FC236}">
                <a16:creationId xmlns:a16="http://schemas.microsoft.com/office/drawing/2014/main" id="{60B197E7-57B6-EA23-5F49-008145ECD84C}"/>
              </a:ext>
            </a:extLst>
          </p:cNvPr>
          <p:cNvSpPr txBox="1"/>
          <p:nvPr/>
        </p:nvSpPr>
        <p:spPr>
          <a:xfrm>
            <a:off x="1091908" y="2393206"/>
            <a:ext cx="4664453" cy="3235433"/>
          </a:xfrm>
          <a:prstGeom prst="rect">
            <a:avLst/>
          </a:prstGeom>
        </p:spPr>
        <p:txBody>
          <a:bodyPr vert="horz" lIns="91440" tIns="45720" rIns="91440" bIns="45720" rtlCol="0">
            <a:normAutofit lnSpcReduction="10000"/>
          </a:bodyPr>
          <a:lstStyle/>
          <a:p>
            <a:pPr marL="342900" indent="-285750" algn="just">
              <a:lnSpc>
                <a:spcPct val="110000"/>
              </a:lnSpc>
              <a:spcAft>
                <a:spcPts val="600"/>
              </a:spcAft>
              <a:buFont typeface="Wingdings" panose="05000000000000000000" pitchFamily="2" charset="2"/>
              <a:buChar char="q"/>
            </a:pPr>
            <a:r>
              <a:rPr lang="es-MX" sz="1500" dirty="0"/>
              <a:t>Base de datos con 5,000 registros y 20 columnas</a:t>
            </a:r>
          </a:p>
          <a:p>
            <a:pPr marL="342900" indent="-285750" algn="just">
              <a:lnSpc>
                <a:spcPct val="110000"/>
              </a:lnSpc>
              <a:spcAft>
                <a:spcPts val="600"/>
              </a:spcAft>
              <a:buFont typeface="Wingdings" panose="05000000000000000000" pitchFamily="2" charset="2"/>
              <a:buChar char="q"/>
            </a:pPr>
            <a:endParaRPr lang="es-MX" sz="1500" dirty="0"/>
          </a:p>
          <a:p>
            <a:pPr marL="342900" indent="-285750" algn="just">
              <a:lnSpc>
                <a:spcPct val="110000"/>
              </a:lnSpc>
              <a:spcAft>
                <a:spcPts val="600"/>
              </a:spcAft>
              <a:buFont typeface="Wingdings" panose="05000000000000000000" pitchFamily="2" charset="2"/>
              <a:buChar char="q"/>
            </a:pPr>
            <a:r>
              <a:rPr lang="es-MX" sz="1500" dirty="0"/>
              <a:t>Categorías utilizadas para el análisis dependían según el requerimiento</a:t>
            </a:r>
          </a:p>
          <a:p>
            <a:pPr marL="342900" indent="-285750" algn="just">
              <a:lnSpc>
                <a:spcPct val="110000"/>
              </a:lnSpc>
              <a:spcAft>
                <a:spcPts val="600"/>
              </a:spcAft>
              <a:buFont typeface="Wingdings" panose="05000000000000000000" pitchFamily="2" charset="2"/>
              <a:buChar char="q"/>
            </a:pPr>
            <a:endParaRPr lang="es-MX" sz="1500" dirty="0"/>
          </a:p>
          <a:p>
            <a:pPr marL="342900" indent="-285750" algn="just">
              <a:lnSpc>
                <a:spcPct val="110000"/>
              </a:lnSpc>
              <a:spcAft>
                <a:spcPts val="600"/>
              </a:spcAft>
              <a:buFont typeface="Wingdings" panose="05000000000000000000" pitchFamily="2" charset="2"/>
              <a:buChar char="q"/>
            </a:pPr>
            <a:r>
              <a:rPr lang="es-MX" sz="1500" dirty="0"/>
              <a:t>Categorías no utilizadas:</a:t>
            </a:r>
          </a:p>
          <a:p>
            <a:pPr marL="742950" lvl="1" indent="-228600" algn="just">
              <a:lnSpc>
                <a:spcPct val="110000"/>
              </a:lnSpc>
              <a:spcAft>
                <a:spcPts val="600"/>
              </a:spcAft>
              <a:buFont typeface="Arial" panose="020B0604020202020204" pitchFamily="34" charset="0"/>
              <a:buChar char="•"/>
            </a:pPr>
            <a:r>
              <a:rPr lang="es-MX" sz="1500" dirty="0" err="1"/>
              <a:t>Gender</a:t>
            </a:r>
            <a:endParaRPr lang="es-MX" sz="1500" dirty="0"/>
          </a:p>
          <a:p>
            <a:pPr marL="742950" lvl="1" indent="-228600" algn="just">
              <a:lnSpc>
                <a:spcPct val="110000"/>
              </a:lnSpc>
              <a:spcAft>
                <a:spcPts val="600"/>
              </a:spcAft>
              <a:buFont typeface="Arial" panose="020B0604020202020204" pitchFamily="34" charset="0"/>
              <a:buChar char="•"/>
            </a:pPr>
            <a:r>
              <a:rPr lang="es-MX" sz="1500" dirty="0" err="1"/>
              <a:t>Work_Life_Balance_Rating</a:t>
            </a:r>
            <a:endParaRPr lang="es-MX" sz="1500" dirty="0"/>
          </a:p>
          <a:p>
            <a:pPr marL="742950" lvl="1" indent="-228600" algn="just">
              <a:lnSpc>
                <a:spcPct val="110000"/>
              </a:lnSpc>
              <a:spcAft>
                <a:spcPts val="600"/>
              </a:spcAft>
              <a:buFont typeface="Arial" panose="020B0604020202020204" pitchFamily="34" charset="0"/>
              <a:buChar char="•"/>
            </a:pPr>
            <a:r>
              <a:rPr lang="es-MX" sz="1500" dirty="0" err="1"/>
              <a:t>Social_Isolation_Rating</a:t>
            </a:r>
            <a:endParaRPr lang="es-MX" sz="1500" dirty="0"/>
          </a:p>
          <a:p>
            <a:pPr marL="742950" lvl="1" indent="-228600" algn="just">
              <a:lnSpc>
                <a:spcPct val="110000"/>
              </a:lnSpc>
              <a:spcAft>
                <a:spcPts val="600"/>
              </a:spcAft>
              <a:buFont typeface="Arial" panose="020B0604020202020204" pitchFamily="34" charset="0"/>
              <a:buChar char="•"/>
            </a:pPr>
            <a:r>
              <a:rPr lang="es-MX" sz="1500" dirty="0" err="1"/>
              <a:t>Company_Support_for_Remote_Work</a:t>
            </a:r>
            <a:endParaRPr lang="es-MX" sz="1500" dirty="0"/>
          </a:p>
        </p:txBody>
      </p:sp>
    </p:spTree>
    <p:extLst>
      <p:ext uri="{BB962C8B-B14F-4D97-AF65-F5344CB8AC3E}">
        <p14:creationId xmlns:p14="http://schemas.microsoft.com/office/powerpoint/2010/main" val="3600882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0E4A9D4-0A7C-21C2-C565-7DA5B37A4E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150D424-378A-5EAF-BEF3-AB85F9E35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2500" y="952500"/>
            <a:ext cx="10287000" cy="4953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6917F6-36B3-8D96-BDE1-436408245B91}"/>
              </a:ext>
            </a:extLst>
          </p:cNvPr>
          <p:cNvSpPr>
            <a:spLocks noGrp="1"/>
          </p:cNvSpPr>
          <p:nvPr>
            <p:ph type="title"/>
          </p:nvPr>
        </p:nvSpPr>
        <p:spPr>
          <a:xfrm>
            <a:off x="1090163" y="983077"/>
            <a:ext cx="7718725" cy="997576"/>
          </a:xfrm>
        </p:spPr>
        <p:txBody>
          <a:bodyPr vert="horz" lIns="91440" tIns="45720" rIns="91440" bIns="45720" rtlCol="0" anchor="ctr">
            <a:normAutofit/>
          </a:bodyPr>
          <a:lstStyle/>
          <a:p>
            <a:r>
              <a:rPr lang="en-US" b="1" kern="1200" cap="all" spc="500" baseline="0" dirty="0" err="1">
                <a:solidFill>
                  <a:schemeClr val="tx1"/>
                </a:solidFill>
                <a:latin typeface="+mj-lt"/>
                <a:ea typeface="+mj-ea"/>
                <a:cs typeface="+mj-cs"/>
              </a:rPr>
              <a:t>Limpieza</a:t>
            </a:r>
            <a:r>
              <a:rPr lang="en-US" b="1" kern="1200" cap="all" spc="500" baseline="0" dirty="0">
                <a:solidFill>
                  <a:schemeClr val="tx1"/>
                </a:solidFill>
                <a:latin typeface="+mj-lt"/>
                <a:ea typeface="+mj-ea"/>
                <a:cs typeface="+mj-cs"/>
              </a:rPr>
              <a:t> de la base de </a:t>
            </a:r>
            <a:r>
              <a:rPr lang="en-US" b="1" kern="1200" cap="all" spc="500" baseline="0" dirty="0" err="1">
                <a:solidFill>
                  <a:schemeClr val="tx1"/>
                </a:solidFill>
                <a:latin typeface="+mj-lt"/>
                <a:ea typeface="+mj-ea"/>
                <a:cs typeface="+mj-cs"/>
              </a:rPr>
              <a:t>datos</a:t>
            </a:r>
            <a:endParaRPr lang="en-US" b="1" kern="1200" cap="all" spc="500" baseline="0" dirty="0">
              <a:latin typeface="+mj-lt"/>
              <a:ea typeface="+mj-ea"/>
              <a:cs typeface="+mj-cs"/>
            </a:endParaRPr>
          </a:p>
        </p:txBody>
      </p:sp>
      <p:sp>
        <p:nvSpPr>
          <p:cNvPr id="7" name="TextBox 6">
            <a:extLst>
              <a:ext uri="{FF2B5EF4-FFF2-40B4-BE49-F238E27FC236}">
                <a16:creationId xmlns:a16="http://schemas.microsoft.com/office/drawing/2014/main" id="{12A3F82F-FEA6-4CF8-7BDD-DD88B2727074}"/>
              </a:ext>
            </a:extLst>
          </p:cNvPr>
          <p:cNvSpPr txBox="1"/>
          <p:nvPr/>
        </p:nvSpPr>
        <p:spPr>
          <a:xfrm>
            <a:off x="1799940" y="2047713"/>
            <a:ext cx="8592120" cy="453661"/>
          </a:xfrm>
          <a:prstGeom prst="rect">
            <a:avLst/>
          </a:prstGeom>
        </p:spPr>
        <p:txBody>
          <a:bodyPr vert="horz" lIns="91440" tIns="45720" rIns="91440" bIns="45720" rtlCol="0">
            <a:normAutofit/>
          </a:bodyPr>
          <a:lstStyle/>
          <a:p>
            <a:pPr>
              <a:lnSpc>
                <a:spcPct val="110000"/>
              </a:lnSpc>
              <a:spcAft>
                <a:spcPts val="600"/>
              </a:spcAft>
            </a:pPr>
            <a:r>
              <a:rPr lang="es-MX" sz="1400" dirty="0"/>
              <a:t>Comprobación a través de Excel y R – Ambas herramientas no detectan necesidad de hacer limpieza</a:t>
            </a:r>
          </a:p>
        </p:txBody>
      </p:sp>
      <p:pic>
        <p:nvPicPr>
          <p:cNvPr id="8" name="Picture 7">
            <a:extLst>
              <a:ext uri="{FF2B5EF4-FFF2-40B4-BE49-F238E27FC236}">
                <a16:creationId xmlns:a16="http://schemas.microsoft.com/office/drawing/2014/main" id="{AB7202A3-FA6E-ACEA-1569-69456303ADE0}"/>
              </a:ext>
            </a:extLst>
          </p:cNvPr>
          <p:cNvPicPr>
            <a:picLocks noChangeAspect="1"/>
          </p:cNvPicPr>
          <p:nvPr/>
        </p:nvPicPr>
        <p:blipFill>
          <a:blip r:embed="rId2"/>
          <a:stretch>
            <a:fillRect/>
          </a:stretch>
        </p:blipFill>
        <p:spPr>
          <a:xfrm>
            <a:off x="1534160" y="2679382"/>
            <a:ext cx="3710305" cy="1499235"/>
          </a:xfrm>
          <a:prstGeom prst="rect">
            <a:avLst/>
          </a:prstGeom>
        </p:spPr>
      </p:pic>
      <p:pic>
        <p:nvPicPr>
          <p:cNvPr id="9" name="Picture 8">
            <a:extLst>
              <a:ext uri="{FF2B5EF4-FFF2-40B4-BE49-F238E27FC236}">
                <a16:creationId xmlns:a16="http://schemas.microsoft.com/office/drawing/2014/main" id="{C0E0F21B-9DDE-6AB0-2180-8F6A431E80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9070" y="4690303"/>
            <a:ext cx="1259840" cy="832485"/>
          </a:xfrm>
          <a:prstGeom prst="rect">
            <a:avLst/>
          </a:prstGeom>
        </p:spPr>
      </p:pic>
      <p:pic>
        <p:nvPicPr>
          <p:cNvPr id="10" name="Picture 9">
            <a:extLst>
              <a:ext uri="{FF2B5EF4-FFF2-40B4-BE49-F238E27FC236}">
                <a16:creationId xmlns:a16="http://schemas.microsoft.com/office/drawing/2014/main" id="{C9BFAEBF-38EC-F7BF-8C3B-17EB5AF6C4AE}"/>
              </a:ext>
            </a:extLst>
          </p:cNvPr>
          <p:cNvPicPr>
            <a:picLocks noChangeAspect="1"/>
          </p:cNvPicPr>
          <p:nvPr/>
        </p:nvPicPr>
        <p:blipFill rotWithShape="1">
          <a:blip r:embed="rId4">
            <a:extLst>
              <a:ext uri="{28A0092B-C50C-407E-A947-70E740481C1C}">
                <a14:useLocalDpi xmlns:a14="http://schemas.microsoft.com/office/drawing/2010/main" val="0"/>
              </a:ext>
            </a:extLst>
          </a:blip>
          <a:srcRect l="684" t="3386" r="1940" b="30363"/>
          <a:stretch/>
        </p:blipFill>
        <p:spPr bwMode="auto">
          <a:xfrm>
            <a:off x="2800985" y="4738563"/>
            <a:ext cx="2443480" cy="784225"/>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826B6994-1A53-5D61-4A72-72A990BC454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04935" y="2790330"/>
            <a:ext cx="1955800" cy="1090295"/>
          </a:xfrm>
          <a:prstGeom prst="rect">
            <a:avLst/>
          </a:prstGeom>
        </p:spPr>
      </p:pic>
      <p:pic>
        <p:nvPicPr>
          <p:cNvPr id="12" name="Picture 11">
            <a:extLst>
              <a:ext uri="{FF2B5EF4-FFF2-40B4-BE49-F238E27FC236}">
                <a16:creationId xmlns:a16="http://schemas.microsoft.com/office/drawing/2014/main" id="{0436982D-0400-1958-BF8D-60564102B6B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96000" y="2773198"/>
            <a:ext cx="2204180" cy="1090295"/>
          </a:xfrm>
          <a:prstGeom prst="rect">
            <a:avLst/>
          </a:prstGeom>
        </p:spPr>
      </p:pic>
      <p:pic>
        <p:nvPicPr>
          <p:cNvPr id="13" name="Picture 12">
            <a:extLst>
              <a:ext uri="{FF2B5EF4-FFF2-40B4-BE49-F238E27FC236}">
                <a16:creationId xmlns:a16="http://schemas.microsoft.com/office/drawing/2014/main" id="{94D3E687-608D-F482-92E9-494A9D6C17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96835" y="4172460"/>
            <a:ext cx="2616200" cy="1035685"/>
          </a:xfrm>
          <a:prstGeom prst="rect">
            <a:avLst/>
          </a:prstGeom>
        </p:spPr>
      </p:pic>
    </p:spTree>
    <p:extLst>
      <p:ext uri="{BB962C8B-B14F-4D97-AF65-F5344CB8AC3E}">
        <p14:creationId xmlns:p14="http://schemas.microsoft.com/office/powerpoint/2010/main" val="1468183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DCCFA63-8DB4-E66D-FDDE-E8CBCA4ED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4AEFA6A-E623-CF1A-3DDF-C38D3A7E2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95400" y="952500"/>
            <a:ext cx="3851694" cy="4953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16917F6-36B3-8D96-BDE1-436408245B91}"/>
              </a:ext>
            </a:extLst>
          </p:cNvPr>
          <p:cNvSpPr>
            <a:spLocks noGrp="1"/>
          </p:cNvSpPr>
          <p:nvPr>
            <p:ph type="title"/>
          </p:nvPr>
        </p:nvSpPr>
        <p:spPr>
          <a:xfrm>
            <a:off x="4380008" y="1914554"/>
            <a:ext cx="6694392" cy="2454246"/>
          </a:xfrm>
        </p:spPr>
        <p:txBody>
          <a:bodyPr vert="horz" lIns="91440" tIns="45720" rIns="91440" bIns="45720" rtlCol="0" anchor="ctr">
            <a:normAutofit/>
          </a:bodyPr>
          <a:lstStyle/>
          <a:p>
            <a:r>
              <a:rPr lang="en-US" sz="3600" b="1" spc="530" dirty="0" err="1"/>
              <a:t>Análisis</a:t>
            </a:r>
            <a:r>
              <a:rPr lang="en-US" sz="3600" b="1" spc="530" dirty="0"/>
              <a:t> </a:t>
            </a:r>
            <a:r>
              <a:rPr lang="en-US" sz="3600" b="1" spc="530" dirty="0" err="1"/>
              <a:t>exploratorio</a:t>
            </a:r>
            <a:r>
              <a:rPr lang="en-US" sz="3600" b="1" spc="530" dirty="0"/>
              <a:t> de </a:t>
            </a:r>
            <a:r>
              <a:rPr lang="en-US" sz="3600" b="1" spc="530" dirty="0" err="1"/>
              <a:t>datos</a:t>
            </a:r>
            <a:endParaRPr lang="en-US" sz="3600" b="1" spc="530" dirty="0"/>
          </a:p>
        </p:txBody>
      </p:sp>
    </p:spTree>
    <p:extLst>
      <p:ext uri="{BB962C8B-B14F-4D97-AF65-F5344CB8AC3E}">
        <p14:creationId xmlns:p14="http://schemas.microsoft.com/office/powerpoint/2010/main" val="4190634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C493F85-4BF4-2722-7AD6-4491C2648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4E6A549-BA0F-650D-E1CE-08C55A93F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024" y="967290"/>
            <a:ext cx="10278476" cy="493821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CA6EC5F6-F111-24AF-DF30-25FAFAE57133}"/>
              </a:ext>
            </a:extLst>
          </p:cNvPr>
          <p:cNvSpPr>
            <a:spLocks noGrp="1"/>
          </p:cNvSpPr>
          <p:nvPr>
            <p:ph type="title"/>
          </p:nvPr>
        </p:nvSpPr>
        <p:spPr>
          <a:xfrm>
            <a:off x="1050075" y="1250564"/>
            <a:ext cx="5890930" cy="1927205"/>
          </a:xfrm>
        </p:spPr>
        <p:txBody>
          <a:bodyPr vert="horz" lIns="91440" tIns="45720" rIns="91440" bIns="45720" rtlCol="0" anchor="ctr">
            <a:normAutofit/>
          </a:bodyPr>
          <a:lstStyle/>
          <a:p>
            <a:r>
              <a:rPr lang="en-US" sz="3200" b="1" spc="530" dirty="0" err="1"/>
              <a:t>Edad</a:t>
            </a:r>
            <a:r>
              <a:rPr lang="en-US" sz="3200" b="1" spc="530" dirty="0"/>
              <a:t> VS</a:t>
            </a:r>
            <a:br>
              <a:rPr lang="en-US" sz="3200" b="1" spc="530" dirty="0"/>
            </a:br>
            <a:r>
              <a:rPr lang="en-US" sz="3200" b="1" spc="530" dirty="0" err="1"/>
              <a:t>trabajo</a:t>
            </a:r>
            <a:r>
              <a:rPr lang="en-US" sz="3200" b="1" spc="530" dirty="0"/>
              <a:t> </a:t>
            </a:r>
            <a:r>
              <a:rPr lang="en-US" sz="3200" b="1" spc="530" dirty="0" err="1"/>
              <a:t>remoto</a:t>
            </a:r>
            <a:r>
              <a:rPr lang="en-US" sz="3200" b="1" spc="530" dirty="0"/>
              <a:t>	</a:t>
            </a:r>
          </a:p>
        </p:txBody>
      </p:sp>
      <p:pic>
        <p:nvPicPr>
          <p:cNvPr id="22" name="Picture 21">
            <a:extLst>
              <a:ext uri="{FF2B5EF4-FFF2-40B4-BE49-F238E27FC236}">
                <a16:creationId xmlns:a16="http://schemas.microsoft.com/office/drawing/2014/main" id="{EE9E76E2-A2F9-25D8-1497-1CC6FDDE85A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91820" y="1148583"/>
            <a:ext cx="3887831" cy="2331538"/>
          </a:xfrm>
          <a:prstGeom prst="rect">
            <a:avLst/>
          </a:prstGeom>
          <a:noFill/>
        </p:spPr>
      </p:pic>
      <p:pic>
        <p:nvPicPr>
          <p:cNvPr id="29" name="Picture 28">
            <a:extLst>
              <a:ext uri="{FF2B5EF4-FFF2-40B4-BE49-F238E27FC236}">
                <a16:creationId xmlns:a16="http://schemas.microsoft.com/office/drawing/2014/main" id="{6A369E5E-C50F-5210-2595-C2A0737190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3098" y="3661414"/>
            <a:ext cx="4465276" cy="2011671"/>
          </a:xfrm>
          <a:prstGeom prst="rect">
            <a:avLst/>
          </a:prstGeom>
        </p:spPr>
      </p:pic>
      <p:pic>
        <p:nvPicPr>
          <p:cNvPr id="30" name="Picture 29">
            <a:extLst>
              <a:ext uri="{FF2B5EF4-FFF2-40B4-BE49-F238E27FC236}">
                <a16:creationId xmlns:a16="http://schemas.microsoft.com/office/drawing/2014/main" id="{22A22E04-8BFB-6B9C-5424-507F5B097764}"/>
              </a:ext>
            </a:extLst>
          </p:cNvPr>
          <p:cNvPicPr>
            <a:picLocks noChangeAspect="1"/>
          </p:cNvPicPr>
          <p:nvPr/>
        </p:nvPicPr>
        <p:blipFill rotWithShape="1">
          <a:blip r:embed="rId4">
            <a:extLst>
              <a:ext uri="{28A0092B-C50C-407E-A947-70E740481C1C}">
                <a14:useLocalDpi xmlns:a14="http://schemas.microsoft.com/office/drawing/2010/main" val="0"/>
              </a:ext>
            </a:extLst>
          </a:blip>
          <a:srcRect r="7217"/>
          <a:stretch/>
        </p:blipFill>
        <p:spPr bwMode="auto">
          <a:xfrm>
            <a:off x="1295444" y="4207213"/>
            <a:ext cx="1499994" cy="1438659"/>
          </a:xfrm>
          <a:prstGeom prst="rect">
            <a:avLst/>
          </a:prstGeom>
          <a:ln>
            <a:noFill/>
          </a:ln>
          <a:extLst>
            <a:ext uri="{53640926-AAD7-44D8-BBD7-CCE9431645EC}">
              <a14:shadowObscured xmlns:a14="http://schemas.microsoft.com/office/drawing/2010/main"/>
            </a:ext>
          </a:extLst>
        </p:spPr>
      </p:pic>
      <p:pic>
        <p:nvPicPr>
          <p:cNvPr id="19" name="Picture 18">
            <a:extLst>
              <a:ext uri="{FF2B5EF4-FFF2-40B4-BE49-F238E27FC236}">
                <a16:creationId xmlns:a16="http://schemas.microsoft.com/office/drawing/2014/main" id="{DED40FB8-FD32-3A12-CEB5-F2C5D68BDDA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34490" y="3337514"/>
            <a:ext cx="4688096" cy="647799"/>
          </a:xfrm>
          <a:prstGeom prst="rect">
            <a:avLst/>
          </a:prstGeom>
          <a:noFill/>
          <a:ln>
            <a:noFill/>
          </a:ln>
        </p:spPr>
      </p:pic>
      <p:sp>
        <p:nvSpPr>
          <p:cNvPr id="4" name="Rectangle 5">
            <a:extLst>
              <a:ext uri="{FF2B5EF4-FFF2-40B4-BE49-F238E27FC236}">
                <a16:creationId xmlns:a16="http://schemas.microsoft.com/office/drawing/2014/main" id="{93DE31A6-C8D5-1A26-BBD5-B1EFB8D8C54E}"/>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6">
            <a:extLst>
              <a:ext uri="{FF2B5EF4-FFF2-40B4-BE49-F238E27FC236}">
                <a16:creationId xmlns:a16="http://schemas.microsoft.com/office/drawing/2014/main" id="{A8695359-19A2-A030-76E7-E42E040E91DB}"/>
              </a:ext>
            </a:extLst>
          </p:cNvPr>
          <p:cNvSpPr>
            <a:spLocks noChangeArrowheads="1"/>
          </p:cNvSpPr>
          <p:nvPr/>
        </p:nvSpPr>
        <p:spPr bwMode="auto">
          <a:xfrm>
            <a:off x="961024" y="6007481"/>
            <a:ext cx="10278476"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MX" altLang="en-US" sz="1000" b="0" i="1" u="sng" strike="noStrike" cap="none" normalizeH="0" baseline="0" dirty="0">
                <a:ln>
                  <a:noFill/>
                </a:ln>
                <a:solidFill>
                  <a:srgbClr val="0033CC"/>
                </a:solidFill>
                <a:effectLst/>
                <a:latin typeface="Calibri" panose="020F0502020204030204" pitchFamily="34" charset="0"/>
                <a:ea typeface="Calibri" panose="020F0502020204030204" pitchFamily="34" charset="0"/>
                <a:cs typeface="Times New Roman" panose="02020603050405020304" pitchFamily="18" charset="0"/>
              </a:rPr>
              <a:t>Interpretación.</a:t>
            </a:r>
            <a:r>
              <a:rPr kumimoji="0" lang="es-MX" altLang="en-US" sz="1000" b="0" i="1" u="none" strike="noStrike" cap="none" normalizeH="0" baseline="0" dirty="0">
                <a:ln>
                  <a:noFill/>
                </a:ln>
                <a:solidFill>
                  <a:srgbClr val="0033CC"/>
                </a:solidFill>
                <a:effectLst/>
                <a:latin typeface="Calibri" panose="020F0502020204030204" pitchFamily="34" charset="0"/>
                <a:ea typeface="Calibri" panose="020F0502020204030204" pitchFamily="34" charset="0"/>
                <a:cs typeface="Times New Roman" panose="02020603050405020304" pitchFamily="18" charset="0"/>
              </a:rPr>
              <a:t> La edad promedio de las personas encuestadas que realizan trabajo remoto es de 40 años. De las personas entrevistadas que realizan trabajo remoto, 60 tienen 30 años (siendo el 4% del total de las personas que realizan trabajo remoto).</a:t>
            </a:r>
            <a:r>
              <a:rPr kumimoji="0" lang="es-MX" altLang="en-US" sz="1100" b="0" i="1" u="none" strike="noStrike" cap="none" normalizeH="0" baseline="0" dirty="0">
                <a:ln>
                  <a:noFill/>
                </a:ln>
                <a:solidFill>
                  <a:srgbClr val="0033CC"/>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s-MX" altLang="en-US" sz="1000" b="0" i="1" u="none" strike="noStrike" cap="none" normalizeH="0" baseline="0" dirty="0">
                <a:ln>
                  <a:noFill/>
                </a:ln>
                <a:solidFill>
                  <a:srgbClr val="0033CC"/>
                </a:solidFill>
                <a:effectLst/>
                <a:latin typeface="Calibri" panose="020F0502020204030204" pitchFamily="34" charset="0"/>
                <a:ea typeface="Calibri" panose="020F0502020204030204" pitchFamily="34" charset="0"/>
                <a:cs typeface="Times New Roman" panose="02020603050405020304" pitchFamily="18" charset="0"/>
              </a:rPr>
              <a:t>De acuerdo con la desviación estándar, los datos se encuentran lejos de la media, lo que concluye que tienen mucha variabilidad.</a:t>
            </a:r>
            <a:endParaRPr kumimoji="0" lang="es-MX" altLang="en-US" sz="1800" b="0" i="1" u="none" strike="noStrike" cap="none" normalizeH="0" baseline="0" dirty="0">
              <a:ln>
                <a:noFill/>
              </a:ln>
              <a:solidFill>
                <a:srgbClr val="0033CC"/>
              </a:solidFill>
              <a:effectLst/>
              <a:latin typeface="Arial" panose="020B0604020202020204" pitchFamily="34" charset="0"/>
            </a:endParaRPr>
          </a:p>
        </p:txBody>
      </p:sp>
    </p:spTree>
    <p:extLst>
      <p:ext uri="{BB962C8B-B14F-4D97-AF65-F5344CB8AC3E}">
        <p14:creationId xmlns:p14="http://schemas.microsoft.com/office/powerpoint/2010/main" val="685017400"/>
      </p:ext>
    </p:extLst>
  </p:cSld>
  <p:clrMapOvr>
    <a:masterClrMapping/>
  </p:clrMapOvr>
</p:sld>
</file>

<file path=ppt/theme/theme1.xml><?xml version="1.0" encoding="utf-8"?>
<a:theme xmlns:a="http://schemas.openxmlformats.org/drawingml/2006/main" name="PoiseVTI">
  <a:themeElements>
    <a:clrScheme name="AnalogousFromRegularSeedRightStep">
      <a:dk1>
        <a:srgbClr val="000000"/>
      </a:dk1>
      <a:lt1>
        <a:srgbClr val="FFFFFF"/>
      </a:lt1>
      <a:dk2>
        <a:srgbClr val="3B3521"/>
      </a:dk2>
      <a:lt2>
        <a:srgbClr val="E2E6E8"/>
      </a:lt2>
      <a:accent1>
        <a:srgbClr val="E16D2F"/>
      </a:accent1>
      <a:accent2>
        <a:srgbClr val="C39C1B"/>
      </a:accent2>
      <a:accent3>
        <a:srgbClr val="94AD24"/>
      </a:accent3>
      <a:accent4>
        <a:srgbClr val="59B819"/>
      </a:accent4>
      <a:accent5>
        <a:srgbClr val="27BB29"/>
      </a:accent5>
      <a:accent6>
        <a:srgbClr val="1AB95F"/>
      </a:accent6>
      <a:hlink>
        <a:srgbClr val="3C8AB4"/>
      </a:hlink>
      <a:folHlink>
        <a:srgbClr val="7F7F7F"/>
      </a:folHlink>
    </a:clrScheme>
    <a:fontScheme name="Goudy Univers">
      <a:majorFont>
        <a:latin typeface="Goudy Old Style"/>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iseVTI" id="{9843863B-6720-4231-BFE7-E604B355382A}" vid="{6C5B2780-C73E-445D-98DA-9D2BCD78971D}"/>
    </a:ext>
  </a:extLst>
</a:theme>
</file>

<file path=docProps/app.xml><?xml version="1.0" encoding="utf-8"?>
<Properties xmlns="http://schemas.openxmlformats.org/officeDocument/2006/extended-properties" xmlns:vt="http://schemas.openxmlformats.org/officeDocument/2006/docPropsVTypes">
  <TotalTime>109</TotalTime>
  <Words>1207</Words>
  <Application>Microsoft Office PowerPoint</Application>
  <PresentationFormat>Widescreen</PresentationFormat>
  <Paragraphs>129</Paragraphs>
  <Slides>17</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Goudy Old Style</vt:lpstr>
      <vt:lpstr>Univers Light</vt:lpstr>
      <vt:lpstr>Wingdings</vt:lpstr>
      <vt:lpstr>PoiseVTI</vt:lpstr>
      <vt:lpstr>Trabajo Remoto y Salud Mental</vt:lpstr>
      <vt:lpstr>Búsqueda de la base de datos</vt:lpstr>
      <vt:lpstr>Justificación de la Selección</vt:lpstr>
      <vt:lpstr>Contexto del problema</vt:lpstr>
      <vt:lpstr>Objetivos esperados</vt:lpstr>
      <vt:lpstr>Descripción de la base de datos</vt:lpstr>
      <vt:lpstr>Limpieza de la base de datos</vt:lpstr>
      <vt:lpstr>Análisis exploratorio de datos</vt:lpstr>
      <vt:lpstr>Edad VS trabajo remoto </vt:lpstr>
      <vt:lpstr>Años de experiencia trabajo remoto </vt:lpstr>
      <vt:lpstr>Reuniones virtuales trabajo remoto </vt:lpstr>
      <vt:lpstr>Visualización de datos</vt:lpstr>
      <vt:lpstr>PowerPoint Presentation</vt:lpstr>
      <vt:lpstr>Resultados del análisis</vt:lpstr>
      <vt:lpstr>Resultados del análisis</vt:lpstr>
      <vt:lpstr>Conclusiones</vt:lpstr>
      <vt:lpstr>Preguntas y comentarios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Trabajo Remoto y Salud Mental</dc:title>
  <dc:creator>Daniel Vazquez Lara</dc:creator>
  <cp:lastModifiedBy>Alhondra Maria Gonzalez Perez</cp:lastModifiedBy>
  <cp:revision>3</cp:revision>
  <dcterms:created xsi:type="dcterms:W3CDTF">2024-10-12T11:12:33Z</dcterms:created>
  <dcterms:modified xsi:type="dcterms:W3CDTF">2024-10-12T17:13:03Z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e1621af-373e-4f6e-a55a-4aefee4e798d_Enabled">
    <vt:lpwstr>true</vt:lpwstr>
  </property>
  <property fmtid="{D5CDD505-2E9C-101B-9397-08002B2CF9AE}" pid="3" name="MSIP_Label_ae1621af-373e-4f6e-a55a-4aefee4e798d_SetDate">
    <vt:lpwstr>2024-10-12T12:41:18Z</vt:lpwstr>
  </property>
  <property fmtid="{D5CDD505-2E9C-101B-9397-08002B2CF9AE}" pid="4" name="MSIP_Label_ae1621af-373e-4f6e-a55a-4aefee4e798d_Method">
    <vt:lpwstr>Privileged</vt:lpwstr>
  </property>
  <property fmtid="{D5CDD505-2E9C-101B-9397-08002B2CF9AE}" pid="5" name="MSIP_Label_ae1621af-373e-4f6e-a55a-4aefee4e798d_Name">
    <vt:lpwstr>Public</vt:lpwstr>
  </property>
  <property fmtid="{D5CDD505-2E9C-101B-9397-08002B2CF9AE}" pid="6" name="MSIP_Label_ae1621af-373e-4f6e-a55a-4aefee4e798d_SiteId">
    <vt:lpwstr>a2a9bf31-fc44-425c-a6d2-3ae9379573ea</vt:lpwstr>
  </property>
  <property fmtid="{D5CDD505-2E9C-101B-9397-08002B2CF9AE}" pid="7" name="MSIP_Label_ae1621af-373e-4f6e-a55a-4aefee4e798d_ActionId">
    <vt:lpwstr>b7205e69-34ce-40ad-b376-9b42cbf01f6b</vt:lpwstr>
  </property>
  <property fmtid="{D5CDD505-2E9C-101B-9397-08002B2CF9AE}" pid="8" name="MSIP_Label_ae1621af-373e-4f6e-a55a-4aefee4e798d_ContentBits">
    <vt:lpwstr>3</vt:lpwstr>
  </property>
  <property fmtid="{D5CDD505-2E9C-101B-9397-08002B2CF9AE}" pid="9" name="ClassificationContentMarkingFooterLocations">
    <vt:lpwstr>PoiseVTI:10</vt:lpwstr>
  </property>
  <property fmtid="{D5CDD505-2E9C-101B-9397-08002B2CF9AE}" pid="10" name="ClassificationContentMarkingFooterText">
    <vt:lpwstr>Public</vt:lpwstr>
  </property>
  <property fmtid="{D5CDD505-2E9C-101B-9397-08002B2CF9AE}" pid="11" name="ClassificationContentMarkingHeaderLocations">
    <vt:lpwstr>PoiseVTI:9</vt:lpwstr>
  </property>
  <property fmtid="{D5CDD505-2E9C-101B-9397-08002B2CF9AE}" pid="12" name="ClassificationContentMarkingHeaderText">
    <vt:lpwstr>Public</vt:lpwstr>
  </property>
</Properties>
</file>